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vml" ContentType="application/vnd.openxmlformats-officedocument.vmlDrawing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1" r:id="rId2"/>
    <p:sldMasterId id="2147483765" r:id="rId3"/>
  </p:sldMasterIdLst>
  <p:notesMasterIdLst>
    <p:notesMasterId r:id="rId74"/>
  </p:notesMasterIdLst>
  <p:sldIdLst>
    <p:sldId id="463" r:id="rId4"/>
    <p:sldId id="586" r:id="rId5"/>
    <p:sldId id="454" r:id="rId6"/>
    <p:sldId id="452" r:id="rId7"/>
    <p:sldId id="585" r:id="rId8"/>
    <p:sldId id="725" r:id="rId9"/>
    <p:sldId id="584" r:id="rId10"/>
    <p:sldId id="257" r:id="rId11"/>
    <p:sldId id="674" r:id="rId12"/>
    <p:sldId id="702" r:id="rId13"/>
    <p:sldId id="706" r:id="rId14"/>
    <p:sldId id="703" r:id="rId15"/>
    <p:sldId id="704" r:id="rId16"/>
    <p:sldId id="667" r:id="rId17"/>
    <p:sldId id="665" r:id="rId18"/>
    <p:sldId id="685" r:id="rId19"/>
    <p:sldId id="666" r:id="rId20"/>
    <p:sldId id="691" r:id="rId21"/>
    <p:sldId id="686" r:id="rId22"/>
    <p:sldId id="688" r:id="rId23"/>
    <p:sldId id="460" r:id="rId24"/>
    <p:sldId id="707" r:id="rId25"/>
    <p:sldId id="711" r:id="rId26"/>
    <p:sldId id="710" r:id="rId27"/>
    <p:sldId id="462" r:id="rId28"/>
    <p:sldId id="491" r:id="rId29"/>
    <p:sldId id="713" r:id="rId30"/>
    <p:sldId id="490" r:id="rId31"/>
    <p:sldId id="464" r:id="rId32"/>
    <p:sldId id="669" r:id="rId33"/>
    <p:sldId id="672" r:id="rId34"/>
    <p:sldId id="714" r:id="rId35"/>
    <p:sldId id="262" r:id="rId36"/>
    <p:sldId id="277" r:id="rId37"/>
    <p:sldId id="455" r:id="rId38"/>
    <p:sldId id="527" r:id="rId39"/>
    <p:sldId id="279" r:id="rId40"/>
    <p:sldId id="487" r:id="rId41"/>
    <p:sldId id="637" r:id="rId42"/>
    <p:sldId id="267" r:id="rId43"/>
    <p:sldId id="715" r:id="rId44"/>
    <p:sldId id="278" r:id="rId45"/>
    <p:sldId id="635" r:id="rId46"/>
    <p:sldId id="675" r:id="rId47"/>
    <p:sldId id="636" r:id="rId48"/>
    <p:sldId id="643" r:id="rId49"/>
    <p:sldId id="638" r:id="rId50"/>
    <p:sldId id="640" r:id="rId51"/>
    <p:sldId id="677" r:id="rId52"/>
    <p:sldId id="697" r:id="rId53"/>
    <p:sldId id="642" r:id="rId54"/>
    <p:sldId id="701" r:id="rId55"/>
    <p:sldId id="693" r:id="rId56"/>
    <p:sldId id="694" r:id="rId57"/>
    <p:sldId id="696" r:id="rId58"/>
    <p:sldId id="718" r:id="rId59"/>
    <p:sldId id="644" r:id="rId60"/>
    <p:sldId id="645" r:id="rId61"/>
    <p:sldId id="647" r:id="rId62"/>
    <p:sldId id="648" r:id="rId63"/>
    <p:sldId id="651" r:id="rId64"/>
    <p:sldId id="692" r:id="rId65"/>
    <p:sldId id="581" r:id="rId66"/>
    <p:sldId id="717" r:id="rId67"/>
    <p:sldId id="716" r:id="rId68"/>
    <p:sldId id="719" r:id="rId69"/>
    <p:sldId id="721" r:id="rId70"/>
    <p:sldId id="722" r:id="rId71"/>
    <p:sldId id="723" r:id="rId72"/>
    <p:sldId id="724" r:id="rId73"/>
  </p:sldIdLst>
  <p:sldSz cx="9144000" cy="6858000" type="screen4x3"/>
  <p:notesSz cx="6669088" cy="982027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rgbClr val="FFFF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FFFF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FFFF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FFFF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FFFF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rgbClr val="FFFF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rgbClr val="FFFF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rgbClr val="FFFF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rgbClr val="FFFF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40">
          <p15:clr>
            <a:srgbClr val="A4A3A4"/>
          </p15:clr>
        </p15:guide>
        <p15:guide id="2" orient="horz" pos="2640">
          <p15:clr>
            <a:srgbClr val="A4A3A4"/>
          </p15:clr>
        </p15:guide>
        <p15:guide id="3" orient="horz" pos="3060">
          <p15:clr>
            <a:srgbClr val="A4A3A4"/>
          </p15:clr>
        </p15:guide>
        <p15:guide id="4" orient="horz" pos="3456">
          <p15:clr>
            <a:srgbClr val="A4A3A4"/>
          </p15:clr>
        </p15:guide>
        <p15:guide id="5" orient="horz" pos="960">
          <p15:clr>
            <a:srgbClr val="A4A3A4"/>
          </p15:clr>
        </p15:guide>
        <p15:guide id="6" orient="horz" pos="1365">
          <p15:clr>
            <a:srgbClr val="A4A3A4"/>
          </p15:clr>
        </p15:guide>
        <p15:guide id="7" orient="horz" pos="1776">
          <p15:clr>
            <a:srgbClr val="A4A3A4"/>
          </p15:clr>
        </p15:guide>
        <p15:guide id="8" orient="horz" pos="2232">
          <p15:clr>
            <a:srgbClr val="A4A3A4"/>
          </p15:clr>
        </p15:guide>
        <p15:guide id="9" pos="3744">
          <p15:clr>
            <a:srgbClr val="A4A3A4"/>
          </p15:clr>
        </p15:guide>
        <p15:guide id="10" pos="1008">
          <p15:clr>
            <a:srgbClr val="A4A3A4"/>
          </p15:clr>
        </p15:guide>
        <p15:guide id="11" pos="1920">
          <p15:clr>
            <a:srgbClr val="A4A3A4"/>
          </p15:clr>
        </p15:guide>
        <p15:guide id="12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FCFF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21" autoAdjust="0"/>
    <p:restoredTop sz="89414" autoAdjust="0"/>
  </p:normalViewPr>
  <p:slideViewPr>
    <p:cSldViewPr snapToObjects="1">
      <p:cViewPr varScale="1">
        <p:scale>
          <a:sx n="112" d="100"/>
          <a:sy n="112" d="100"/>
        </p:scale>
        <p:origin x="2528" y="184"/>
      </p:cViewPr>
      <p:guideLst>
        <p:guide orient="horz" pos="3840"/>
        <p:guide orient="horz" pos="2640"/>
        <p:guide orient="horz" pos="3060"/>
        <p:guide orient="horz" pos="3456"/>
        <p:guide orient="horz" pos="960"/>
        <p:guide orient="horz" pos="1365"/>
        <p:guide orient="horz" pos="1776"/>
        <p:guide orient="horz" pos="2232"/>
        <p:guide pos="3744"/>
        <p:guide pos="1008"/>
        <p:guide pos="1920"/>
        <p:guide pos="28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69848" cy="6984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889250" cy="4905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9838" y="0"/>
            <a:ext cx="2889250" cy="4905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100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879475" y="736600"/>
            <a:ext cx="4910138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62469" name="Rectangle 5"/>
          <p:cNvSpPr>
            <a:spLocks noGrp="1" noRot="1" noChangeAspect="1" noChangeArrowheads="1"/>
          </p:cNvSpPr>
          <p:nvPr/>
        </p:nvSpPr>
        <p:spPr bwMode="auto">
          <a:xfrm>
            <a:off x="889000" y="4664075"/>
            <a:ext cx="4891088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0">
              <a:defRPr sz="24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0">
              <a:defRPr sz="24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0">
              <a:defRPr sz="24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0">
              <a:defRPr sz="24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0">
              <a:defRPr sz="24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30000"/>
              </a:spcBef>
              <a:defRPr/>
            </a:pPr>
            <a:r>
              <a:rPr lang="zh-CN" altLang="en-US" sz="1200">
                <a:solidFill>
                  <a:schemeClr val="tx1"/>
                </a:solidFill>
                <a:latin typeface="Arial" panose="020B0604020202020204" pitchFamily="34" charset="0"/>
              </a:rPr>
              <a:t>单击此处编辑母版文本样式</a:t>
            </a:r>
            <a:endParaRPr lang="en-US" altLang="zh-CN" sz="120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spcBef>
                <a:spcPct val="30000"/>
              </a:spcBef>
              <a:defRPr/>
            </a:pPr>
            <a:r>
              <a:rPr lang="zh-CN" altLang="en-US" sz="1200">
                <a:solidFill>
                  <a:schemeClr val="tx1"/>
                </a:solidFill>
                <a:latin typeface="Arial" panose="020B0604020202020204" pitchFamily="34" charset="0"/>
              </a:rPr>
              <a:t>第二级</a:t>
            </a:r>
            <a:endParaRPr lang="en-US" altLang="zh-CN" sz="120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spcBef>
                <a:spcPct val="30000"/>
              </a:spcBef>
              <a:defRPr/>
            </a:pPr>
            <a:r>
              <a:rPr lang="zh-CN" altLang="en-US" sz="1200">
                <a:solidFill>
                  <a:schemeClr val="tx1"/>
                </a:solidFill>
                <a:latin typeface="Arial" panose="020B0604020202020204" pitchFamily="34" charset="0"/>
              </a:rPr>
              <a:t>第三级</a:t>
            </a:r>
            <a:endParaRPr lang="en-US" altLang="zh-CN" sz="120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spcBef>
                <a:spcPct val="30000"/>
              </a:spcBef>
              <a:defRPr/>
            </a:pPr>
            <a:r>
              <a:rPr lang="zh-CN" altLang="en-US" sz="1200">
                <a:solidFill>
                  <a:schemeClr val="tx1"/>
                </a:solidFill>
                <a:latin typeface="Arial" panose="020B0604020202020204" pitchFamily="34" charset="0"/>
              </a:rPr>
              <a:t>第四级</a:t>
            </a:r>
            <a:endParaRPr lang="en-US" altLang="zh-CN" sz="120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spcBef>
                <a:spcPct val="30000"/>
              </a:spcBef>
              <a:defRPr/>
            </a:pPr>
            <a:r>
              <a:rPr lang="zh-CN" altLang="en-US" sz="1200">
                <a:solidFill>
                  <a:schemeClr val="tx1"/>
                </a:solidFill>
                <a:latin typeface="Arial" panose="020B0604020202020204" pitchFamily="34" charset="0"/>
              </a:rPr>
              <a:t>第五级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29738"/>
            <a:ext cx="2889250" cy="4905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9838" y="9329738"/>
            <a:ext cx="2889250" cy="4905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mtClean="0">
                <a:ea typeface="方正姚体" panose="02010601030101010101" pitchFamily="2" charset="-122"/>
              </a:defRPr>
            </a:lvl1pPr>
          </a:lstStyle>
          <a:p>
            <a:pPr>
              <a:defRPr/>
            </a:pPr>
            <a:fld id="{29D306B5-AF59-41F6-B97B-EC699ACE40CD}" type="slidenum">
              <a:rPr lang="en-US" altLang="zh-CN"/>
              <a:pPr>
                <a:defRPr/>
              </a:pPr>
              <a:t>‹#›</a:t>
            </a:fld>
            <a:endParaRPr lang="en-US" altLang="zh-CN" sz="12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4182691"/>
      </p:ext>
    </p:extLst>
  </p:cSld>
  <p:clrMap bg1="dk2" tx1="lt1" bg2="dk1" tx2="lt2" accent1="accent1" accent2="accent2" accent3="accent3" accent4="accent4" accent5="accent5" accent6="accent6" hlink="hlink" folHlink="folHlink"/>
  <p:notesStyle>
    <a:lvl1pPr algn="l" defTabSz="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宋体" charset="0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6750" y="4725988"/>
            <a:ext cx="5335588" cy="38671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endParaRPr kumimoji="0" lang="zh-CN" altLang="en-US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1EAFBAC7-E404-4136-AB5F-1A79D0E73827}" type="slidenum">
              <a:rPr lang="en-US" altLang="zh-CN">
                <a:ea typeface="方正姚体" panose="02010601030101010101" pitchFamily="2" charset="-122"/>
              </a:rPr>
              <a:pPr/>
              <a:t>5</a:t>
            </a:fld>
            <a:endParaRPr lang="en-US" altLang="zh-CN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400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66750" y="4664075"/>
            <a:ext cx="5335588" cy="441960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err="1"/>
              <a:t>Dd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D306B5-AF59-41F6-B97B-EC699ACE40CD}" type="slidenum">
              <a:rPr lang="en-US" altLang="zh-CN" smtClean="0"/>
              <a:pPr>
                <a:defRPr/>
              </a:pPr>
              <a:t>64</a:t>
            </a:fld>
            <a:endParaRPr lang="en-US" altLang="zh-CN" sz="12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8774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6750" y="4725988"/>
            <a:ext cx="5335588" cy="38671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endParaRPr kumimoji="0" lang="zh-CN" altLang="en-US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1EAFBAC7-E404-4136-AB5F-1A79D0E73827}" type="slidenum">
              <a:rPr lang="en-US" altLang="zh-CN">
                <a:ea typeface="方正姚体" panose="02010601030101010101" pitchFamily="2" charset="-122"/>
              </a:rPr>
              <a:pPr/>
              <a:t>6</a:t>
            </a:fld>
            <a:endParaRPr lang="en-US" altLang="zh-CN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059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要从实际需求出发，决定工程条件的选择！</a:t>
            </a:r>
          </a:p>
        </p:txBody>
      </p:sp>
    </p:spTree>
    <p:extLst>
      <p:ext uri="{BB962C8B-B14F-4D97-AF65-F5344CB8AC3E}">
        <p14:creationId xmlns:p14="http://schemas.microsoft.com/office/powerpoint/2010/main" val="3249040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28D56EAC-159F-4ED2-B39D-F745656796D9}" type="slidenum"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19</a:t>
            </a:fld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909" y="4664631"/>
            <a:ext cx="5335270" cy="4419124"/>
          </a:xfrm>
          <a:prstGeom prst="rect">
            <a:avLst/>
          </a:prstGeom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29145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909" y="4664631"/>
            <a:ext cx="5335270" cy="441912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0900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音长、音高反映的是数字音频的主观感知特征，实际上有了数字音频，我们可以计算它的特征、改变它的特征。通过抽取特征、改变特征，让声音质量更好</a:t>
            </a:r>
          </a:p>
        </p:txBody>
      </p:sp>
    </p:spTree>
    <p:extLst>
      <p:ext uri="{BB962C8B-B14F-4D97-AF65-F5344CB8AC3E}">
        <p14:creationId xmlns:p14="http://schemas.microsoft.com/office/powerpoint/2010/main" val="1330323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66750" y="4664075"/>
            <a:ext cx="5335588" cy="441960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err="1"/>
              <a:t>Dd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D306B5-AF59-41F6-B97B-EC699ACE40CD}" type="slidenum">
              <a:rPr lang="en-US" altLang="zh-CN" smtClean="0"/>
              <a:pPr>
                <a:defRPr/>
              </a:pPr>
              <a:t>38</a:t>
            </a:fld>
            <a:endParaRPr lang="en-US" altLang="zh-CN" sz="12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025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66750" y="4725988"/>
            <a:ext cx="5335588" cy="38671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sigma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D306B5-AF59-41F6-B97B-EC699ACE40CD}" type="slidenum">
              <a:rPr lang="en-US" altLang="zh-CN" smtClean="0"/>
              <a:pPr>
                <a:defRPr/>
              </a:pPr>
              <a:t>51</a:t>
            </a:fld>
            <a:endParaRPr lang="en-US" altLang="zh-CN" sz="12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0965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66750" y="4664075"/>
            <a:ext cx="5335588" cy="44196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D306B5-AF59-41F6-B97B-EC699ACE40CD}" type="slidenum">
              <a:rPr lang="en-US" altLang="zh-CN" smtClean="0"/>
              <a:pPr>
                <a:defRPr/>
              </a:pPr>
              <a:t>61</a:t>
            </a:fld>
            <a:endParaRPr lang="en-US" altLang="zh-CN" sz="12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8585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E84092-9B62-43B9-8F24-9AEA661ED085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00"/>
              </a:solidFill>
              <a:latin typeface="Times New Roman" panose="02020603050405020304" pitchFamily="18" charset="0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5878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1F29E8-6D3B-43E3-AF89-8500B0CFB73A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00"/>
              </a:solidFill>
              <a:latin typeface="Times New Roman" panose="02020603050405020304" pitchFamily="18" charset="0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2347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188913"/>
            <a:ext cx="1943100" cy="59832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188913"/>
            <a:ext cx="5676900" cy="59832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4495D0-875E-49D6-B2FB-6E5550411782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00"/>
              </a:solidFill>
              <a:latin typeface="Times New Roman" panose="02020603050405020304" pitchFamily="18" charset="0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9063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3788" y="284163"/>
            <a:ext cx="7772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3810000" cy="4191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05000"/>
            <a:ext cx="3810000" cy="20193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076700"/>
            <a:ext cx="3810000" cy="20193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8" name="Rectangle 9" descr="Large confetti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C94F35-8940-4507-A14C-F1387A732115}" type="slidenum">
              <a:rPr lang="en-US" altLang="zh-CN">
                <a:solidFill>
                  <a:srgbClr val="FFFFE9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5516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50838"/>
            <a:ext cx="8229600" cy="7747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412875"/>
            <a:ext cx="4038600" cy="47894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12875"/>
            <a:ext cx="4038600" cy="47894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0D030D-E654-4E1D-9C99-0BE33E1142FC}" type="datetime1">
              <a:rPr lang="zh-CN" altLang="en-US"/>
              <a:pPr>
                <a:defRPr/>
              </a:pPr>
              <a:t>2021/9/15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1A6B35-41AA-454B-8EFF-FA6C130C5A0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274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A4DF04-C889-4CF9-9C7E-859549BE6F5E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00"/>
              </a:solidFill>
              <a:latin typeface="Times New Roman" panose="02020603050405020304" pitchFamily="18" charset="0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73269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A4381B-5FD9-4105-9EF5-58DB02D4B513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00"/>
              </a:solidFill>
              <a:latin typeface="Times New Roman" panose="02020603050405020304" pitchFamily="18" charset="0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87499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BC4511-D083-4DF2-A277-C94BB00305A2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00"/>
              </a:solidFill>
              <a:latin typeface="Times New Roman" panose="02020603050405020304" pitchFamily="18" charset="0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14165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20574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0574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40A1BC-5AC4-4BD5-A9BF-3378179D910F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00"/>
              </a:solidFill>
              <a:latin typeface="Times New Roman" panose="02020603050405020304" pitchFamily="18" charset="0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22961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A35AA2-C2F6-4264-8848-8EFDF290139B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00"/>
              </a:solidFill>
              <a:latin typeface="Times New Roman" panose="02020603050405020304" pitchFamily="18" charset="0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74805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CDAF48-842A-4EDF-BC2F-B74C0A401055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00"/>
              </a:solidFill>
              <a:latin typeface="Times New Roman" panose="02020603050405020304" pitchFamily="18" charset="0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5059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0E188E-A76E-41D6-8D07-911EB1B05108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00"/>
              </a:solidFill>
              <a:latin typeface="Times New Roman" panose="02020603050405020304" pitchFamily="18" charset="0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67122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2F7EFC-9367-4E0D-8EE4-5A606C300E7F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00"/>
              </a:solidFill>
              <a:latin typeface="Times New Roman" panose="02020603050405020304" pitchFamily="18" charset="0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8172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7844D8-4A9F-4E14-9180-B3B0F42E88A2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00"/>
              </a:solidFill>
              <a:latin typeface="Times New Roman" panose="02020603050405020304" pitchFamily="18" charset="0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41982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Times New Roman" panose="02020603050405020304" pitchFamily="18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F36FFF-56EE-4D90-9F98-3C93EA04FF06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00"/>
              </a:solidFill>
              <a:latin typeface="Times New Roman" panose="02020603050405020304" pitchFamily="18" charset="0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42699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2223E8-3286-460B-AD5D-DE78A03C41FC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00"/>
              </a:solidFill>
              <a:latin typeface="Times New Roman" panose="02020603050405020304" pitchFamily="18" charset="0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7384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188913"/>
            <a:ext cx="1943100" cy="59832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188913"/>
            <a:ext cx="5676900" cy="59832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BF5B72-92B5-42E5-A009-F831E654607A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00"/>
              </a:solidFill>
              <a:latin typeface="Times New Roman" panose="02020603050405020304" pitchFamily="18" charset="0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32211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FFFFCC"/>
                </a:solidFill>
              </a:rPr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E84092-9B62-43B9-8F24-9AEA661ED085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00"/>
              </a:solidFill>
              <a:latin typeface="Times New Roman" panose="02020603050405020304" pitchFamily="18" charset="0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27876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FFFFCC"/>
                </a:solidFill>
              </a:rPr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0E188E-A76E-41D6-8D07-911EB1B05108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00"/>
              </a:solidFill>
              <a:latin typeface="Times New Roman" panose="02020603050405020304" pitchFamily="18" charset="0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32603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FFFFCC"/>
                </a:solidFill>
              </a:rPr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A06FA7-D178-4F60-9B34-099434B5E629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00"/>
              </a:solidFill>
              <a:latin typeface="Times New Roman" panose="02020603050405020304" pitchFamily="18" charset="0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37707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20574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0574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FFFFCC"/>
                </a:solidFill>
              </a:rPr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F9D337-8D7F-4BB3-9515-CA64ABAD3FC8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00"/>
              </a:solidFill>
              <a:latin typeface="Times New Roman" panose="02020603050405020304" pitchFamily="18" charset="0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62206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FFFFCC"/>
                </a:solidFill>
              </a:rPr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37C9CC-C29B-44C4-B2FF-FE7092ABD657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00"/>
              </a:solidFill>
              <a:latin typeface="Times New Roman" panose="02020603050405020304" pitchFamily="18" charset="0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9938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A06FA7-D178-4F60-9B34-099434B5E629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00"/>
              </a:solidFill>
              <a:latin typeface="Times New Roman" panose="02020603050405020304" pitchFamily="18" charset="0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51493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FFFFCC"/>
                </a:solidFill>
              </a:rPr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3F01A0-2F54-48B0-A541-D10D6311F6D7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00"/>
              </a:solidFill>
              <a:latin typeface="Times New Roman" panose="02020603050405020304" pitchFamily="18" charset="0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09440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FFFFCC"/>
                </a:solidFill>
              </a:rPr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14B8D3-7CC4-4BC2-B144-58AC4FA60F9E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00"/>
              </a:solidFill>
              <a:latin typeface="Times New Roman" panose="02020603050405020304" pitchFamily="18" charset="0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42163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FFFFCC"/>
                </a:solidFill>
              </a:rPr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537CDD-623E-4074-9E46-91C61C009A87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00"/>
              </a:solidFill>
              <a:latin typeface="Times New Roman" panose="02020603050405020304" pitchFamily="18" charset="0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87773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Times New Roman" panose="02020603050405020304" pitchFamily="18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FFFFCC"/>
                </a:solidFill>
              </a:rPr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0F3519-42A7-4A04-B434-B1CE13ED14C7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00"/>
              </a:solidFill>
              <a:latin typeface="Times New Roman" panose="02020603050405020304" pitchFamily="18" charset="0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06238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FFFFCC"/>
                </a:solidFill>
              </a:rPr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1F29E8-6D3B-43E3-AF89-8500B0CFB73A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00"/>
              </a:solidFill>
              <a:latin typeface="Times New Roman" panose="02020603050405020304" pitchFamily="18" charset="0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65940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188913"/>
            <a:ext cx="1943100" cy="59832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188913"/>
            <a:ext cx="5676900" cy="59832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FFFFCC"/>
                </a:solidFill>
              </a:rPr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4495D0-875E-49D6-B2FB-6E5550411782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00"/>
              </a:solidFill>
              <a:latin typeface="Times New Roman" panose="02020603050405020304" pitchFamily="18" charset="0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5017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20574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0574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F9D337-8D7F-4BB3-9515-CA64ABAD3FC8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00"/>
              </a:solidFill>
              <a:latin typeface="Times New Roman" panose="02020603050405020304" pitchFamily="18" charset="0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8104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37C9CC-C29B-44C4-B2FF-FE7092ABD657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00"/>
              </a:solidFill>
              <a:latin typeface="Times New Roman" panose="02020603050405020304" pitchFamily="18" charset="0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1262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3F01A0-2F54-48B0-A541-D10D6311F6D7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00"/>
              </a:solidFill>
              <a:latin typeface="Times New Roman" panose="02020603050405020304" pitchFamily="18" charset="0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5071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14B8D3-7CC4-4BC2-B144-58AC4FA60F9E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00"/>
              </a:solidFill>
              <a:latin typeface="Times New Roman" panose="02020603050405020304" pitchFamily="18" charset="0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6497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537CDD-623E-4074-9E46-91C61C009A87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00"/>
              </a:solidFill>
              <a:latin typeface="Times New Roman" panose="02020603050405020304" pitchFamily="18" charset="0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4726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Times New Roman" panose="02020603050405020304" pitchFamily="18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0F3519-42A7-4A04-B434-B1CE13ED14C7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00"/>
              </a:solidFill>
              <a:latin typeface="Times New Roman" panose="02020603050405020304" pitchFamily="18" charset="0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16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5800" y="188913"/>
            <a:ext cx="777240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Times New Roman" panose="02020603050405020304" pitchFamily="18" charset="0"/>
              </a:rPr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0574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Times New Roman" panose="02020603050405020304" pitchFamily="18" charset="0"/>
              </a:rPr>
              <a:t>单击此处编辑母版文本样式</a:t>
            </a:r>
            <a:endParaRPr lang="en-US" altLang="zh-CN">
              <a:sym typeface="Times New Roman" panose="02020603050405020304" pitchFamily="18" charset="0"/>
            </a:endParaRPr>
          </a:p>
          <a:p>
            <a:pPr lvl="1"/>
            <a:r>
              <a:rPr lang="zh-CN" altLang="en-US">
                <a:sym typeface="Times New Roman" panose="02020603050405020304" pitchFamily="18" charset="0"/>
              </a:rPr>
              <a:t>第二级</a:t>
            </a:r>
            <a:endParaRPr lang="en-US" altLang="zh-CN">
              <a:sym typeface="Times New Roman" panose="02020603050405020304" pitchFamily="18" charset="0"/>
            </a:endParaRPr>
          </a:p>
          <a:p>
            <a:pPr lvl="2"/>
            <a:r>
              <a:rPr lang="zh-CN" altLang="en-US">
                <a:sym typeface="Times New Roman" panose="02020603050405020304" pitchFamily="18" charset="0"/>
              </a:rPr>
              <a:t>第三级</a:t>
            </a:r>
            <a:endParaRPr lang="en-US" altLang="zh-CN">
              <a:sym typeface="Times New Roman" panose="02020603050405020304" pitchFamily="18" charset="0"/>
            </a:endParaRPr>
          </a:p>
          <a:p>
            <a:pPr lvl="3"/>
            <a:r>
              <a:rPr lang="zh-CN" altLang="en-US">
                <a:sym typeface="Times New Roman" panose="02020603050405020304" pitchFamily="18" charset="0"/>
              </a:rPr>
              <a:t>第四级</a:t>
            </a:r>
            <a:endParaRPr lang="en-US" altLang="zh-CN">
              <a:sym typeface="Times New Roman" panose="02020603050405020304" pitchFamily="18" charset="0"/>
            </a:endParaRPr>
          </a:p>
          <a:p>
            <a:pPr lvl="4"/>
            <a:r>
              <a:rPr lang="zh-CN" altLang="en-US">
                <a:sym typeface="Times New Roman" panose="02020603050405020304" pitchFamily="18" charset="0"/>
              </a:rPr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5000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buFont typeface="Arial" panose="020B0604020202020204" pitchFamily="34" charset="0"/>
              <a:buNone/>
              <a:defRPr sz="14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4770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buFont typeface="Arial" panose="020B0604020202020204" pitchFamily="34" charset="0"/>
              <a:buNone/>
              <a:defRPr sz="1400" smtClean="0">
                <a:solidFill>
                  <a:srgbClr val="FF0000"/>
                </a:solidFill>
                <a:latin typeface="Impact" panose="020B0806030902050204" pitchFamily="34" charset="0"/>
                <a:sym typeface="Impact" panose="020B0806030902050204" pitchFamily="34" charset="0"/>
              </a:defRPr>
            </a:lvl1pPr>
          </a:lstStyle>
          <a:p>
            <a:pPr>
              <a:defRPr/>
            </a:pPr>
            <a:fld id="{4EFE6BC9-E054-4E7F-AE33-2D70A92718CB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00"/>
              </a:solidFill>
              <a:latin typeface="Times New Roman" panose="02020603050405020304" pitchFamily="18" charset="0"/>
              <a:ea typeface="方正姚体" panose="02010601030101010101" pitchFamily="2" charset="-122"/>
            </a:endParaRPr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161925" y="838200"/>
            <a:ext cx="8839200" cy="1588"/>
          </a:xfrm>
          <a:prstGeom prst="line">
            <a:avLst/>
          </a:prstGeom>
          <a:noFill/>
          <a:ln w="38100" cap="sq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92" r:id="rId12"/>
    <p:sldLayoutId id="2147483793" r:id="rId13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000" kern="1200">
          <a:solidFill>
            <a:schemeClr val="tx2"/>
          </a:solidFill>
          <a:latin typeface="+mj-lt"/>
          <a:ea typeface="+mj-ea"/>
          <a:cs typeface="黑体" charset="0"/>
          <a:sym typeface="Times New Roman" panose="02020603050405020304" pitchFamily="18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anose="02020603050405020304" pitchFamily="18" charset="0"/>
          <a:ea typeface="黑体" panose="02010609060101010101" pitchFamily="49" charset="-122"/>
          <a:cs typeface="黑体" charset="0"/>
          <a:sym typeface="Times New Roman" panose="0202060305040502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anose="02020603050405020304" pitchFamily="18" charset="0"/>
          <a:ea typeface="黑体" panose="02010609060101010101" pitchFamily="49" charset="-122"/>
          <a:cs typeface="黑体" charset="0"/>
          <a:sym typeface="Times New Roman" panose="0202060305040502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anose="02020603050405020304" pitchFamily="18" charset="0"/>
          <a:ea typeface="黑体" panose="02010609060101010101" pitchFamily="49" charset="-122"/>
          <a:cs typeface="黑体" charset="0"/>
          <a:sym typeface="Times New Roman" panose="0202060305040502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anose="02020603050405020304" pitchFamily="18" charset="0"/>
          <a:ea typeface="黑体" panose="02010609060101010101" pitchFamily="49" charset="-122"/>
          <a:cs typeface="黑体" charset="0"/>
          <a:sym typeface="Times New Roman" panose="02020603050405020304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ea typeface="黑体" panose="02010609060101010101" pitchFamily="49" charset="-122"/>
          <a:sym typeface="Times New Roman" panose="02020603050405020304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ea typeface="黑体" panose="02010609060101010101" pitchFamily="49" charset="-122"/>
          <a:sym typeface="Times New Roman" panose="02020603050405020304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ea typeface="黑体" panose="02010609060101010101" pitchFamily="49" charset="-122"/>
          <a:sym typeface="Times New Roman" panose="02020603050405020304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ea typeface="黑体" panose="02010609060101010101" pitchFamily="49" charset="-122"/>
          <a:sym typeface="Times New Roman" panose="02020603050405020304" pitchFamily="18" charset="0"/>
        </a:defRPr>
      </a:lvl9pPr>
    </p:titleStyle>
    <p:bodyStyle>
      <a:lvl1pPr marL="342900" indent="-342900" algn="l" defTabSz="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charset="0"/>
          <a:sym typeface="Times New Roman" panose="02020603050405020304" pitchFamily="18" charset="0"/>
        </a:defRPr>
      </a:lvl1pPr>
      <a:lvl2pPr marL="742950" indent="-285750" algn="l" defTabSz="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kumimoji="1" sz="3200" kern="1200">
          <a:solidFill>
            <a:schemeClr val="tx1"/>
          </a:solidFill>
          <a:latin typeface="+mn-lt"/>
          <a:ea typeface="+mn-ea"/>
          <a:cs typeface="黑体" charset="0"/>
          <a:sym typeface="Times New Roman" panose="02020603050405020304" pitchFamily="18" charset="0"/>
        </a:defRPr>
      </a:lvl2pPr>
      <a:lvl3pPr marL="1143000" indent="-228600" algn="l" defTabSz="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charset="0"/>
          <a:sym typeface="Times New Roman" panose="02020603050405020304" pitchFamily="18" charset="0"/>
        </a:defRPr>
      </a:lvl3pPr>
      <a:lvl4pPr marL="1600200" indent="-228600" algn="l" defTabSz="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kumimoji="1" sz="3200" kern="1200">
          <a:solidFill>
            <a:schemeClr val="tx1"/>
          </a:solidFill>
          <a:latin typeface="+mn-lt"/>
          <a:ea typeface="+mn-ea"/>
          <a:cs typeface="黑体" charset="0"/>
          <a:sym typeface="Times New Roman" panose="02020603050405020304" pitchFamily="18" charset="0"/>
        </a:defRPr>
      </a:lvl4pPr>
      <a:lvl5pPr marL="2057400" indent="-228600" algn="l" defTabSz="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charset="0"/>
          <a:sym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5800" y="188913"/>
            <a:ext cx="777240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Times New Roman" panose="02020603050405020304" pitchFamily="18" charset="0"/>
              </a:rPr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0574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Times New Roman" panose="02020603050405020304" pitchFamily="18" charset="0"/>
              </a:rPr>
              <a:t>单击此处编辑母版文本样式</a:t>
            </a:r>
            <a:endParaRPr lang="en-US" altLang="zh-CN">
              <a:sym typeface="Times New Roman" panose="02020603050405020304" pitchFamily="18" charset="0"/>
            </a:endParaRPr>
          </a:p>
          <a:p>
            <a:pPr lvl="1"/>
            <a:r>
              <a:rPr lang="zh-CN" altLang="en-US">
                <a:sym typeface="Times New Roman" panose="02020603050405020304" pitchFamily="18" charset="0"/>
              </a:rPr>
              <a:t>第二级</a:t>
            </a:r>
            <a:endParaRPr lang="en-US" altLang="zh-CN">
              <a:sym typeface="Times New Roman" panose="02020603050405020304" pitchFamily="18" charset="0"/>
            </a:endParaRPr>
          </a:p>
          <a:p>
            <a:pPr lvl="2"/>
            <a:r>
              <a:rPr lang="zh-CN" altLang="en-US">
                <a:sym typeface="Times New Roman" panose="02020603050405020304" pitchFamily="18" charset="0"/>
              </a:rPr>
              <a:t>第三级</a:t>
            </a:r>
            <a:endParaRPr lang="en-US" altLang="zh-CN">
              <a:sym typeface="Times New Roman" panose="02020603050405020304" pitchFamily="18" charset="0"/>
            </a:endParaRPr>
          </a:p>
          <a:p>
            <a:pPr lvl="3"/>
            <a:r>
              <a:rPr lang="zh-CN" altLang="en-US">
                <a:sym typeface="Times New Roman" panose="02020603050405020304" pitchFamily="18" charset="0"/>
              </a:rPr>
              <a:t>第四级</a:t>
            </a:r>
            <a:endParaRPr lang="en-US" altLang="zh-CN">
              <a:sym typeface="Times New Roman" panose="02020603050405020304" pitchFamily="18" charset="0"/>
            </a:endParaRPr>
          </a:p>
          <a:p>
            <a:pPr lvl="4"/>
            <a:r>
              <a:rPr lang="zh-CN" altLang="en-US">
                <a:sym typeface="Times New Roman" panose="02020603050405020304" pitchFamily="18" charset="0"/>
              </a:rPr>
              <a:t>第五级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5000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buFont typeface="Arial" panose="020B0604020202020204" pitchFamily="34" charset="0"/>
              <a:buNone/>
              <a:defRPr sz="14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4770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buFont typeface="Arial" panose="020B0604020202020204" pitchFamily="34" charset="0"/>
              <a:buNone/>
              <a:defRPr sz="1400" smtClean="0">
                <a:solidFill>
                  <a:srgbClr val="FF0000"/>
                </a:solidFill>
                <a:latin typeface="Impact" panose="020B0806030902050204" pitchFamily="34" charset="0"/>
                <a:sym typeface="Impact" panose="020B0806030902050204" pitchFamily="34" charset="0"/>
              </a:defRPr>
            </a:lvl1pPr>
          </a:lstStyle>
          <a:p>
            <a:pPr>
              <a:defRPr/>
            </a:pPr>
            <a:fld id="{158D5FB1-FD3C-4775-BCC3-F4FEEE60103D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00"/>
              </a:solidFill>
              <a:latin typeface="Times New Roman" panose="02020603050405020304" pitchFamily="18" charset="0"/>
              <a:ea typeface="方正姚体" panose="02010601030101010101" pitchFamily="2" charset="-122"/>
            </a:endParaRPr>
          </a:p>
        </p:txBody>
      </p:sp>
      <p:sp>
        <p:nvSpPr>
          <p:cNvPr id="2055" name="Line 7"/>
          <p:cNvSpPr>
            <a:spLocks noChangeShapeType="1"/>
          </p:cNvSpPr>
          <p:nvPr/>
        </p:nvSpPr>
        <p:spPr bwMode="auto">
          <a:xfrm>
            <a:off x="161925" y="838200"/>
            <a:ext cx="8839200" cy="1588"/>
          </a:xfrm>
          <a:prstGeom prst="line">
            <a:avLst/>
          </a:prstGeom>
          <a:noFill/>
          <a:ln w="38100" cap="sq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000" kern="1200">
          <a:solidFill>
            <a:schemeClr val="tx2"/>
          </a:solidFill>
          <a:latin typeface="+mj-lt"/>
          <a:ea typeface="+mj-ea"/>
          <a:cs typeface="黑体" charset="0"/>
          <a:sym typeface="Times New Roman" panose="02020603050405020304" pitchFamily="18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anose="02020603050405020304" pitchFamily="18" charset="0"/>
          <a:ea typeface="黑体" panose="02010609060101010101" pitchFamily="49" charset="-122"/>
          <a:cs typeface="黑体" charset="0"/>
          <a:sym typeface="Times New Roman" panose="0202060305040502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anose="02020603050405020304" pitchFamily="18" charset="0"/>
          <a:ea typeface="黑体" panose="02010609060101010101" pitchFamily="49" charset="-122"/>
          <a:cs typeface="黑体" charset="0"/>
          <a:sym typeface="Times New Roman" panose="0202060305040502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anose="02020603050405020304" pitchFamily="18" charset="0"/>
          <a:ea typeface="黑体" panose="02010609060101010101" pitchFamily="49" charset="-122"/>
          <a:cs typeface="黑体" charset="0"/>
          <a:sym typeface="Times New Roman" panose="0202060305040502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anose="02020603050405020304" pitchFamily="18" charset="0"/>
          <a:ea typeface="黑体" panose="02010609060101010101" pitchFamily="49" charset="-122"/>
          <a:cs typeface="黑体" charset="0"/>
          <a:sym typeface="Times New Roman" panose="02020603050405020304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ea typeface="黑体" panose="02010609060101010101" pitchFamily="49" charset="-122"/>
          <a:sym typeface="Times New Roman" panose="02020603050405020304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ea typeface="黑体" panose="02010609060101010101" pitchFamily="49" charset="-122"/>
          <a:sym typeface="Times New Roman" panose="02020603050405020304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ea typeface="黑体" panose="02010609060101010101" pitchFamily="49" charset="-122"/>
          <a:sym typeface="Times New Roman" panose="02020603050405020304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ea typeface="黑体" panose="02010609060101010101" pitchFamily="49" charset="-122"/>
          <a:sym typeface="Times New Roman" panose="02020603050405020304" pitchFamily="18" charset="0"/>
        </a:defRPr>
      </a:lvl9pPr>
    </p:titleStyle>
    <p:bodyStyle>
      <a:lvl1pPr marL="342900" indent="-342900" algn="l" defTabSz="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charset="0"/>
          <a:sym typeface="Times New Roman" panose="02020603050405020304" pitchFamily="18" charset="0"/>
        </a:defRPr>
      </a:lvl1pPr>
      <a:lvl2pPr marL="742950" indent="-285750" algn="l" defTabSz="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kumimoji="1" sz="3200" kern="1200">
          <a:solidFill>
            <a:schemeClr val="tx1"/>
          </a:solidFill>
          <a:latin typeface="+mn-lt"/>
          <a:ea typeface="+mn-ea"/>
          <a:cs typeface="黑体" charset="0"/>
          <a:sym typeface="Times New Roman" panose="02020603050405020304" pitchFamily="18" charset="0"/>
        </a:defRPr>
      </a:lvl2pPr>
      <a:lvl3pPr marL="1143000" indent="-228600" algn="l" defTabSz="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charset="0"/>
          <a:sym typeface="Times New Roman" panose="02020603050405020304" pitchFamily="18" charset="0"/>
        </a:defRPr>
      </a:lvl3pPr>
      <a:lvl4pPr marL="1600200" indent="-228600" algn="l" defTabSz="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kumimoji="1" sz="3200" kern="1200">
          <a:solidFill>
            <a:schemeClr val="tx1"/>
          </a:solidFill>
          <a:latin typeface="+mn-lt"/>
          <a:ea typeface="+mn-ea"/>
          <a:cs typeface="黑体" charset="0"/>
          <a:sym typeface="Times New Roman" panose="02020603050405020304" pitchFamily="18" charset="0"/>
        </a:defRPr>
      </a:lvl4pPr>
      <a:lvl5pPr marL="2057400" indent="-228600" algn="l" defTabSz="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charset="0"/>
          <a:sym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5800" y="188913"/>
            <a:ext cx="777240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Times New Roman" panose="02020603050405020304" pitchFamily="18" charset="0"/>
              </a:rPr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0574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Times New Roman" panose="02020603050405020304" pitchFamily="18" charset="0"/>
              </a:rPr>
              <a:t>单击此处编辑母版文本样式</a:t>
            </a:r>
            <a:endParaRPr lang="en-US" altLang="zh-CN">
              <a:sym typeface="Times New Roman" panose="02020603050405020304" pitchFamily="18" charset="0"/>
            </a:endParaRPr>
          </a:p>
          <a:p>
            <a:pPr lvl="1"/>
            <a:r>
              <a:rPr lang="zh-CN" altLang="en-US">
                <a:sym typeface="Times New Roman" panose="02020603050405020304" pitchFamily="18" charset="0"/>
              </a:rPr>
              <a:t>第二级</a:t>
            </a:r>
            <a:endParaRPr lang="en-US" altLang="zh-CN">
              <a:sym typeface="Times New Roman" panose="02020603050405020304" pitchFamily="18" charset="0"/>
            </a:endParaRPr>
          </a:p>
          <a:p>
            <a:pPr lvl="2"/>
            <a:r>
              <a:rPr lang="zh-CN" altLang="en-US">
                <a:sym typeface="Times New Roman" panose="02020603050405020304" pitchFamily="18" charset="0"/>
              </a:rPr>
              <a:t>第三级</a:t>
            </a:r>
            <a:endParaRPr lang="en-US" altLang="zh-CN">
              <a:sym typeface="Times New Roman" panose="02020603050405020304" pitchFamily="18" charset="0"/>
            </a:endParaRPr>
          </a:p>
          <a:p>
            <a:pPr lvl="3"/>
            <a:r>
              <a:rPr lang="zh-CN" altLang="en-US">
                <a:sym typeface="Times New Roman" panose="02020603050405020304" pitchFamily="18" charset="0"/>
              </a:rPr>
              <a:t>第四级</a:t>
            </a:r>
            <a:endParaRPr lang="en-US" altLang="zh-CN">
              <a:sym typeface="Times New Roman" panose="02020603050405020304" pitchFamily="18" charset="0"/>
            </a:endParaRPr>
          </a:p>
          <a:p>
            <a:pPr lvl="4"/>
            <a:r>
              <a:rPr lang="zh-CN" altLang="en-US">
                <a:sym typeface="Times New Roman" panose="02020603050405020304" pitchFamily="18" charset="0"/>
              </a:rPr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5000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buFont typeface="Arial" panose="020B0604020202020204" pitchFamily="34" charset="0"/>
              <a:buNone/>
              <a:defRPr sz="14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srgbClr val="FFFFCC"/>
                </a:solidFill>
              </a:rPr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4770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buFont typeface="Arial" panose="020B0604020202020204" pitchFamily="34" charset="0"/>
              <a:buNone/>
              <a:defRPr sz="1400" smtClean="0">
                <a:solidFill>
                  <a:srgbClr val="FF0000"/>
                </a:solidFill>
                <a:latin typeface="Impact" panose="020B0806030902050204" pitchFamily="34" charset="0"/>
                <a:sym typeface="Impact" panose="020B0806030902050204" pitchFamily="34" charset="0"/>
              </a:defRPr>
            </a:lvl1pPr>
          </a:lstStyle>
          <a:p>
            <a:pPr>
              <a:defRPr/>
            </a:pPr>
            <a:fld id="{4EFE6BC9-E054-4E7F-AE33-2D70A92718CB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00"/>
              </a:solidFill>
              <a:latin typeface="Times New Roman" panose="02020603050405020304" pitchFamily="18" charset="0"/>
              <a:ea typeface="方正姚体" panose="02010601030101010101" pitchFamily="2" charset="-122"/>
            </a:endParaRPr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161925" y="838200"/>
            <a:ext cx="8839200" cy="1588"/>
          </a:xfrm>
          <a:prstGeom prst="line">
            <a:avLst/>
          </a:prstGeom>
          <a:noFill/>
          <a:ln w="38100" cap="sq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8563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000" kern="1200">
          <a:solidFill>
            <a:schemeClr val="tx2"/>
          </a:solidFill>
          <a:latin typeface="+mj-lt"/>
          <a:ea typeface="+mj-ea"/>
          <a:cs typeface="黑体" charset="0"/>
          <a:sym typeface="Times New Roman" panose="02020603050405020304" pitchFamily="18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anose="02020603050405020304" pitchFamily="18" charset="0"/>
          <a:ea typeface="黑体" panose="02010609060101010101" pitchFamily="49" charset="-122"/>
          <a:cs typeface="黑体" charset="0"/>
          <a:sym typeface="Times New Roman" panose="0202060305040502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anose="02020603050405020304" pitchFamily="18" charset="0"/>
          <a:ea typeface="黑体" panose="02010609060101010101" pitchFamily="49" charset="-122"/>
          <a:cs typeface="黑体" charset="0"/>
          <a:sym typeface="Times New Roman" panose="0202060305040502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anose="02020603050405020304" pitchFamily="18" charset="0"/>
          <a:ea typeface="黑体" panose="02010609060101010101" pitchFamily="49" charset="-122"/>
          <a:cs typeface="黑体" charset="0"/>
          <a:sym typeface="Times New Roman" panose="0202060305040502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anose="02020603050405020304" pitchFamily="18" charset="0"/>
          <a:ea typeface="黑体" panose="02010609060101010101" pitchFamily="49" charset="-122"/>
          <a:cs typeface="黑体" charset="0"/>
          <a:sym typeface="Times New Roman" panose="02020603050405020304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ea typeface="黑体" panose="02010609060101010101" pitchFamily="49" charset="-122"/>
          <a:sym typeface="Times New Roman" panose="02020603050405020304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ea typeface="黑体" panose="02010609060101010101" pitchFamily="49" charset="-122"/>
          <a:sym typeface="Times New Roman" panose="02020603050405020304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ea typeface="黑体" panose="02010609060101010101" pitchFamily="49" charset="-122"/>
          <a:sym typeface="Times New Roman" panose="02020603050405020304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ea typeface="黑体" panose="02010609060101010101" pitchFamily="49" charset="-122"/>
          <a:sym typeface="Times New Roman" panose="02020603050405020304" pitchFamily="18" charset="0"/>
        </a:defRPr>
      </a:lvl9pPr>
    </p:titleStyle>
    <p:bodyStyle>
      <a:lvl1pPr marL="342900" indent="-342900" algn="l" defTabSz="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charset="0"/>
          <a:sym typeface="Times New Roman" panose="02020603050405020304" pitchFamily="18" charset="0"/>
        </a:defRPr>
      </a:lvl1pPr>
      <a:lvl2pPr marL="742950" indent="-285750" algn="l" defTabSz="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kumimoji="1" sz="3200" kern="1200">
          <a:solidFill>
            <a:schemeClr val="tx1"/>
          </a:solidFill>
          <a:latin typeface="+mn-lt"/>
          <a:ea typeface="+mn-ea"/>
          <a:cs typeface="黑体" charset="0"/>
          <a:sym typeface="Times New Roman" panose="02020603050405020304" pitchFamily="18" charset="0"/>
        </a:defRPr>
      </a:lvl2pPr>
      <a:lvl3pPr marL="1143000" indent="-228600" algn="l" defTabSz="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charset="0"/>
          <a:sym typeface="Times New Roman" panose="02020603050405020304" pitchFamily="18" charset="0"/>
        </a:defRPr>
      </a:lvl3pPr>
      <a:lvl4pPr marL="1600200" indent="-228600" algn="l" defTabSz="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kumimoji="1" sz="3200" kern="1200">
          <a:solidFill>
            <a:schemeClr val="tx1"/>
          </a:solidFill>
          <a:latin typeface="+mn-lt"/>
          <a:ea typeface="+mn-ea"/>
          <a:cs typeface="黑体" charset="0"/>
          <a:sym typeface="Times New Roman" panose="02020603050405020304" pitchFamily="18" charset="0"/>
        </a:defRPr>
      </a:lvl4pPr>
      <a:lvl5pPr marL="2057400" indent="-228600" algn="l" defTabSz="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charset="0"/>
          <a:sym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file:///J:/JIAJIA/jiajia/jiajia&#24037;&#20316;/&#25945;&#23398;&#24037;&#20316;/&#22810;&#23186;&#20307;/&#22810;&#23186;&#20307;&#35838;&#31243;/&#26412;&#31185;&#29983;2016/&#21548;&#35273;&#24863;&#30693;&#19982;&#35328;&#35821;&#27979;&#21548;/MainTour04.mov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media" Target="../media/media5.wav"/><Relationship Id="rId13" Type="http://schemas.openxmlformats.org/officeDocument/2006/relationships/notesSlide" Target="../notesSlides/notesSlide3.xml"/><Relationship Id="rId3" Type="http://schemas.openxmlformats.org/officeDocument/2006/relationships/audio" Target="../media/media2.wav"/><Relationship Id="rId7" Type="http://schemas.openxmlformats.org/officeDocument/2006/relationships/audio" Target="../media/media4.wav"/><Relationship Id="rId12" Type="http://schemas.openxmlformats.org/officeDocument/2006/relationships/slideLayout" Target="../slideLayouts/slideLayout2.xml"/><Relationship Id="rId2" Type="http://schemas.microsoft.com/office/2007/relationships/media" Target="../media/media2.wav"/><Relationship Id="rId1" Type="http://schemas.openxmlformats.org/officeDocument/2006/relationships/tags" Target="../tags/tag1.xml"/><Relationship Id="rId6" Type="http://schemas.microsoft.com/office/2007/relationships/media" Target="../media/media4.wav"/><Relationship Id="rId11" Type="http://schemas.openxmlformats.org/officeDocument/2006/relationships/audio" Target="../media/media6.wav"/><Relationship Id="rId5" Type="http://schemas.openxmlformats.org/officeDocument/2006/relationships/audio" Target="../media/media3.wav"/><Relationship Id="rId15" Type="http://schemas.openxmlformats.org/officeDocument/2006/relationships/image" Target="../media/image10.png"/><Relationship Id="rId10" Type="http://schemas.microsoft.com/office/2007/relationships/media" Target="../media/media6.wav"/><Relationship Id="rId4" Type="http://schemas.microsoft.com/office/2007/relationships/media" Target="../media/media3.wav"/><Relationship Id="rId9" Type="http://schemas.openxmlformats.org/officeDocument/2006/relationships/audio" Target="../media/media5.wav"/><Relationship Id="rId1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audio" Target="../media/media7.WAV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2" Type="http://schemas.microsoft.com/office/2007/relationships/media" Target="../media/media7.WAV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13.png"/><Relationship Id="rId5" Type="http://schemas.openxmlformats.org/officeDocument/2006/relationships/notesSlide" Target="../notesSlides/notesSlide4.xml"/><Relationship Id="rId10" Type="http://schemas.openxmlformats.org/officeDocument/2006/relationships/oleObject" Target="../embeddings/oleObject3.bin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xumx@tsinghua.edu.cn" TargetMode="Externa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9.WAV"/><Relationship Id="rId7" Type="http://schemas.openxmlformats.org/officeDocument/2006/relationships/image" Target="../media/image15.png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8.png"/><Relationship Id="rId4" Type="http://schemas.openxmlformats.org/officeDocument/2006/relationships/audio" Target="../media/media9.WAV"/><Relationship Id="rId9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audio" Target="../media/media4.wav"/><Relationship Id="rId7" Type="http://schemas.openxmlformats.org/officeDocument/2006/relationships/audio" Target="../media/media11.WAV"/><Relationship Id="rId2" Type="http://schemas.microsoft.com/office/2007/relationships/media" Target="../media/media4.wav"/><Relationship Id="rId1" Type="http://schemas.openxmlformats.org/officeDocument/2006/relationships/tags" Target="../tags/tag2.xml"/><Relationship Id="rId6" Type="http://schemas.microsoft.com/office/2007/relationships/media" Target="../media/media11.WAV"/><Relationship Id="rId5" Type="http://schemas.openxmlformats.org/officeDocument/2006/relationships/audio" Target="../media/media10.WAV"/><Relationship Id="rId10" Type="http://schemas.openxmlformats.org/officeDocument/2006/relationships/image" Target="../media/image9.png"/><Relationship Id="rId4" Type="http://schemas.microsoft.com/office/2007/relationships/media" Target="../media/media10.WAV"/><Relationship Id="rId9" Type="http://schemas.openxmlformats.org/officeDocument/2006/relationships/notesSlide" Target="../notesSlides/notesSlide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59.xml"/><Relationship Id="rId2" Type="http://schemas.openxmlformats.org/officeDocument/2006/relationships/slide" Target="slide60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60.xml"/><Relationship Id="rId2" Type="http://schemas.openxmlformats.org/officeDocument/2006/relationships/slide" Target="slide61.xml"/><Relationship Id="rId1" Type="http://schemas.openxmlformats.org/officeDocument/2006/relationships/slideLayout" Target="../slideLayouts/slideLayout25.xml"/><Relationship Id="rId4" Type="http://schemas.openxmlformats.org/officeDocument/2006/relationships/slide" Target="slide5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image" Target="../media/image29.wmf"/><Relationship Id="rId7" Type="http://schemas.openxmlformats.org/officeDocument/2006/relationships/image" Target="../media/image31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wmf"/><Relationship Id="rId5" Type="http://schemas.openxmlformats.org/officeDocument/2006/relationships/image" Target="../media/image31.png"/><Relationship Id="rId9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image" Target="../media/image49.tmp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image" Target="../media/image48.png"/><Relationship Id="rId5" Type="http://schemas.openxmlformats.org/officeDocument/2006/relationships/tags" Target="../tags/tag7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6.xml"/><Relationship Id="rId9" Type="http://schemas.openxmlformats.org/officeDocument/2006/relationships/tags" Target="../tags/tag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wmf"/><Relationship Id="rId4" Type="http://schemas.openxmlformats.org/officeDocument/2006/relationships/image" Target="../media/image51.w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image" Target="../media/image51.wmf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image" Target="../media/image50.wmf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16.xml"/><Relationship Id="rId15" Type="http://schemas.openxmlformats.org/officeDocument/2006/relationships/image" Target="../media/image49.tmp"/><Relationship Id="rId10" Type="http://schemas.openxmlformats.org/officeDocument/2006/relationships/tags" Target="../tags/tag21.xml"/><Relationship Id="rId4" Type="http://schemas.openxmlformats.org/officeDocument/2006/relationships/tags" Target="../tags/tag15.xml"/><Relationship Id="rId9" Type="http://schemas.openxmlformats.org/officeDocument/2006/relationships/tags" Target="../tags/tag20.xml"/><Relationship Id="rId14" Type="http://schemas.openxmlformats.org/officeDocument/2006/relationships/image" Target="../media/image52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1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w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6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32.wmf"/><Relationship Id="rId7" Type="http://schemas.openxmlformats.org/officeDocument/2006/relationships/image" Target="../media/image74.png"/><Relationship Id="rId12" Type="http://schemas.openxmlformats.org/officeDocument/2006/relationships/image" Target="../media/image30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0.png"/><Relationship Id="rId9" Type="http://schemas.openxmlformats.org/officeDocument/2006/relationships/image" Target="../media/image7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5.png"/><Relationship Id="rId7" Type="http://schemas.openxmlformats.org/officeDocument/2006/relationships/image" Target="../media/image8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0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688" y="115888"/>
            <a:ext cx="7772400" cy="654050"/>
          </a:xfrm>
        </p:spPr>
        <p:txBody>
          <a:bodyPr/>
          <a:lstStyle/>
          <a:p>
            <a:pPr algn="l" eaLnBrk="1" hangingPunct="1"/>
            <a:r>
              <a:rPr kumimoji="0" lang="zh-CN" altLang="en-US" sz="2800">
                <a:solidFill>
                  <a:srgbClr val="80008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清华大学计算机科学与技术系</a:t>
            </a:r>
            <a:endParaRPr kumimoji="0" lang="zh-CN" altLang="en-US"/>
          </a:p>
        </p:txBody>
      </p:sp>
      <p:sp>
        <p:nvSpPr>
          <p:cNvPr id="5123" name="Text Box 3"/>
          <p:cNvSpPr>
            <a:spLocks noChangeArrowheads="1"/>
          </p:cNvSpPr>
          <p:nvPr/>
        </p:nvSpPr>
        <p:spPr bwMode="auto">
          <a:xfrm>
            <a:off x="1535113" y="1543050"/>
            <a:ext cx="6276975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8000">
                <a:solidFill>
                  <a:srgbClr val="008000"/>
                </a:solidFill>
                <a:latin typeface="华文隶书" panose="02010800040101010101" pitchFamily="2" charset="-122"/>
                <a:ea typeface="华文隶书" panose="02010800040101010101" pitchFamily="2" charset="-122"/>
                <a:sym typeface="华文隶书" panose="02010800040101010101" pitchFamily="2" charset="-122"/>
              </a:rPr>
              <a:t>信号处理原理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5124" name="Text Box 4"/>
          <p:cNvSpPr>
            <a:spLocks noChangeArrowheads="1"/>
          </p:cNvSpPr>
          <p:nvPr/>
        </p:nvSpPr>
        <p:spPr bwMode="auto">
          <a:xfrm>
            <a:off x="1219296" y="3359150"/>
            <a:ext cx="6775255" cy="1479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3600" b="1" dirty="0">
                <a:solidFill>
                  <a:srgbClr val="000066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贾珈</a:t>
            </a:r>
            <a:endParaRPr kumimoji="0" lang="en-US" altLang="zh-CN" sz="3600" b="1" dirty="0">
              <a:solidFill>
                <a:srgbClr val="000066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华文楷体" panose="02010600040101010101" pitchFamily="2" charset="-122"/>
            </a:endParaRPr>
          </a:p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zh-CN" sz="3600" b="1" dirty="0">
                <a:solidFill>
                  <a:srgbClr val="000066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2021.09.16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 advTm="6640"/>
    </mc:Choice>
    <mc:Fallback xmlns="">
      <p:transition spd="slow" advTm="664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1D5B00E1-4778-4464-8A66-081DB9E43FDA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10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14340" name="Rectangle 3"/>
          <p:cNvSpPr>
            <a:spLocks noChangeArrowheads="1"/>
          </p:cNvSpPr>
          <p:nvPr/>
        </p:nvSpPr>
        <p:spPr bwMode="auto">
          <a:xfrm>
            <a:off x="5611813" y="227013"/>
            <a:ext cx="3352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zh-CN" altLang="en-US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信号的概念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15364" name="Text Box 5"/>
          <p:cNvSpPr>
            <a:spLocks noChangeArrowheads="1"/>
          </p:cNvSpPr>
          <p:nvPr/>
        </p:nvSpPr>
        <p:spPr bwMode="auto">
          <a:xfrm>
            <a:off x="101728" y="958791"/>
            <a:ext cx="8723189" cy="2125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400" dirty="0">
                <a:solidFill>
                  <a:srgbClr val="FF0000"/>
                </a:solidFill>
                <a:latin typeface="+mj-ea"/>
                <a:ea typeface="+mj-ea"/>
              </a:rPr>
              <a:t> 信号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	</a:t>
            </a:r>
            <a:r>
              <a:rPr kumimoji="0"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信号是人对物理世界的一种</a:t>
            </a:r>
            <a:r>
              <a:rPr kumimoji="0" lang="zh-CN" altLang="en-US" sz="2400" dirty="0">
                <a:solidFill>
                  <a:srgbClr val="0070C0"/>
                </a:solidFill>
                <a:latin typeface="+mj-ea"/>
                <a:ea typeface="+mj-ea"/>
              </a:rPr>
              <a:t>观察</a:t>
            </a:r>
            <a:endParaRPr kumimoji="0" lang="en-US" altLang="zh-CN" sz="2400" dirty="0">
              <a:solidFill>
                <a:srgbClr val="0070C0"/>
              </a:solidFill>
              <a:latin typeface="+mj-ea"/>
              <a:ea typeface="+mj-ea"/>
            </a:endParaRP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	</a:t>
            </a:r>
            <a:r>
              <a:rPr kumimoji="0"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*</a:t>
            </a:r>
            <a:r>
              <a:rPr kumimoji="0" lang="zh-CN" altLang="en-US" sz="2400" dirty="0">
                <a:solidFill>
                  <a:srgbClr val="0070C0"/>
                </a:solidFill>
                <a:latin typeface="+mj-ea"/>
                <a:ea typeface="+mj-ea"/>
              </a:rPr>
              <a:t>观察</a:t>
            </a:r>
            <a:r>
              <a:rPr kumimoji="0"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：是人通过传感器对物理世界的一种测量</a:t>
            </a:r>
            <a:endParaRPr kumimoji="0" lang="en-US" altLang="zh-CN" sz="2400" dirty="0">
              <a:solidFill>
                <a:schemeClr val="bg1"/>
              </a:solidFill>
              <a:latin typeface="+mj-ea"/>
              <a:ea typeface="+mj-ea"/>
            </a:endParaRP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574174238"/>
      </p:ext>
    </p:extLst>
  </p:cSld>
  <p:clrMapOvr>
    <a:masterClrMapping/>
  </p:clrMapOvr>
  <p:transition advTm="1312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1D5B00E1-4778-4464-8A66-081DB9E43FDA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11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14340" name="Rectangle 3"/>
          <p:cNvSpPr>
            <a:spLocks noChangeArrowheads="1"/>
          </p:cNvSpPr>
          <p:nvPr/>
        </p:nvSpPr>
        <p:spPr bwMode="auto">
          <a:xfrm>
            <a:off x="5611813" y="227013"/>
            <a:ext cx="3352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zh-CN" altLang="en-US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信号的概念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15364" name="Text Box 5"/>
          <p:cNvSpPr>
            <a:spLocks noChangeArrowheads="1"/>
          </p:cNvSpPr>
          <p:nvPr/>
        </p:nvSpPr>
        <p:spPr bwMode="auto">
          <a:xfrm>
            <a:off x="101728" y="958791"/>
            <a:ext cx="8723189" cy="2125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400" dirty="0">
                <a:solidFill>
                  <a:srgbClr val="FF0000"/>
                </a:solidFill>
                <a:latin typeface="+mj-ea"/>
                <a:ea typeface="+mj-ea"/>
              </a:rPr>
              <a:t> 信号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	</a:t>
            </a:r>
            <a:r>
              <a:rPr kumimoji="0"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信号是人对物理世界的一种</a:t>
            </a:r>
            <a:r>
              <a:rPr kumimoji="0" lang="zh-CN" altLang="en-US" sz="2400" dirty="0">
                <a:solidFill>
                  <a:srgbClr val="0070C0"/>
                </a:solidFill>
                <a:latin typeface="+mj-ea"/>
                <a:ea typeface="+mj-ea"/>
              </a:rPr>
              <a:t>观察</a:t>
            </a:r>
            <a:endParaRPr kumimoji="0" lang="en-US" altLang="zh-CN" sz="2400" dirty="0">
              <a:solidFill>
                <a:srgbClr val="0070C0"/>
              </a:solidFill>
              <a:latin typeface="+mj-ea"/>
              <a:ea typeface="+mj-ea"/>
            </a:endParaRP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	</a:t>
            </a:r>
            <a:r>
              <a:rPr kumimoji="0"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*</a:t>
            </a:r>
            <a:r>
              <a:rPr kumimoji="0" lang="zh-CN" altLang="en-US" sz="2400" dirty="0">
                <a:solidFill>
                  <a:srgbClr val="0070C0"/>
                </a:solidFill>
                <a:latin typeface="+mj-ea"/>
                <a:ea typeface="+mj-ea"/>
              </a:rPr>
              <a:t>观察</a:t>
            </a:r>
            <a:r>
              <a:rPr kumimoji="0"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：是人通过</a:t>
            </a:r>
            <a:r>
              <a:rPr kumimoji="0" lang="zh-CN" altLang="en-US" sz="2400" dirty="0">
                <a:solidFill>
                  <a:srgbClr val="0070C0"/>
                </a:solidFill>
                <a:latin typeface="+mj-ea"/>
                <a:ea typeface="+mj-ea"/>
              </a:rPr>
              <a:t>传感器</a:t>
            </a:r>
            <a:r>
              <a:rPr kumimoji="0"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对物理世界的一种</a:t>
            </a:r>
            <a:r>
              <a:rPr kumimoji="0" lang="zh-CN" altLang="en-US" sz="2400" dirty="0">
                <a:solidFill>
                  <a:srgbClr val="0070C0"/>
                </a:solidFill>
                <a:latin typeface="+mj-ea"/>
                <a:ea typeface="+mj-ea"/>
              </a:rPr>
              <a:t>测量</a:t>
            </a:r>
            <a:endParaRPr kumimoji="0" lang="en-US" altLang="zh-CN" sz="2400" dirty="0">
              <a:solidFill>
                <a:srgbClr val="0070C0"/>
              </a:solidFill>
              <a:latin typeface="+mj-ea"/>
              <a:ea typeface="+mj-ea"/>
            </a:endParaRP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594465962"/>
      </p:ext>
    </p:extLst>
  </p:cSld>
  <p:clrMapOvr>
    <a:masterClrMapping/>
  </p:clrMapOvr>
  <p:transition advTm="1312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1D5B00E1-4778-4464-8A66-081DB9E43FDA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12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14340" name="Rectangle 3"/>
          <p:cNvSpPr>
            <a:spLocks noChangeArrowheads="1"/>
          </p:cNvSpPr>
          <p:nvPr/>
        </p:nvSpPr>
        <p:spPr bwMode="auto">
          <a:xfrm>
            <a:off x="5611813" y="227013"/>
            <a:ext cx="3352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zh-CN" altLang="en-US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信号的概念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15364" name="Text Box 5"/>
          <p:cNvSpPr>
            <a:spLocks noChangeArrowheads="1"/>
          </p:cNvSpPr>
          <p:nvPr/>
        </p:nvSpPr>
        <p:spPr bwMode="auto">
          <a:xfrm>
            <a:off x="101728" y="958791"/>
            <a:ext cx="8723189" cy="2956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400" dirty="0">
                <a:solidFill>
                  <a:srgbClr val="FF0000"/>
                </a:solidFill>
                <a:latin typeface="+mj-ea"/>
                <a:ea typeface="+mj-ea"/>
              </a:rPr>
              <a:t> 信号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	</a:t>
            </a:r>
            <a:r>
              <a:rPr kumimoji="0"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信号是人对物理世界的一种</a:t>
            </a:r>
            <a:r>
              <a:rPr kumimoji="0" lang="zh-CN" altLang="en-US" sz="2400" dirty="0">
                <a:solidFill>
                  <a:srgbClr val="0070C0"/>
                </a:solidFill>
                <a:latin typeface="+mj-ea"/>
                <a:ea typeface="+mj-ea"/>
              </a:rPr>
              <a:t>观察</a:t>
            </a:r>
            <a:endParaRPr kumimoji="0" lang="en-US" altLang="zh-CN" sz="2400" dirty="0">
              <a:solidFill>
                <a:srgbClr val="0070C0"/>
              </a:solidFill>
              <a:latin typeface="+mj-ea"/>
              <a:ea typeface="+mj-ea"/>
            </a:endParaRP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	</a:t>
            </a:r>
            <a:r>
              <a:rPr kumimoji="0"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*</a:t>
            </a:r>
            <a:r>
              <a:rPr kumimoji="0" lang="zh-CN" altLang="en-US" sz="2400" dirty="0">
                <a:solidFill>
                  <a:srgbClr val="0070C0"/>
                </a:solidFill>
                <a:latin typeface="+mj-ea"/>
                <a:ea typeface="+mj-ea"/>
              </a:rPr>
              <a:t>观察</a:t>
            </a:r>
            <a:r>
              <a:rPr kumimoji="0"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：是人通过</a:t>
            </a:r>
            <a:r>
              <a:rPr kumimoji="0" lang="zh-CN" altLang="en-US" sz="2400" dirty="0">
                <a:solidFill>
                  <a:srgbClr val="0070C0"/>
                </a:solidFill>
                <a:latin typeface="+mj-ea"/>
                <a:ea typeface="+mj-ea"/>
              </a:rPr>
              <a:t>传感器</a:t>
            </a:r>
            <a:r>
              <a:rPr kumimoji="0"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对物理世界的一种</a:t>
            </a:r>
            <a:r>
              <a:rPr kumimoji="0" lang="zh-CN" altLang="en-US" sz="2400" dirty="0">
                <a:solidFill>
                  <a:srgbClr val="0070C0"/>
                </a:solidFill>
                <a:latin typeface="+mj-ea"/>
                <a:ea typeface="+mj-ea"/>
              </a:rPr>
              <a:t>测量</a:t>
            </a:r>
            <a:endParaRPr kumimoji="0" lang="en-US" altLang="zh-CN" sz="2400" dirty="0">
              <a:solidFill>
                <a:srgbClr val="0070C0"/>
              </a:solidFill>
              <a:latin typeface="+mj-ea"/>
              <a:ea typeface="+mj-ea"/>
            </a:endParaRP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	</a:t>
            </a:r>
            <a:r>
              <a:rPr kumimoji="0"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**</a:t>
            </a:r>
            <a:r>
              <a:rPr kumimoji="0" lang="zh-CN" altLang="en-US" sz="2400" dirty="0">
                <a:solidFill>
                  <a:srgbClr val="0070C0"/>
                </a:solidFill>
                <a:latin typeface="+mj-ea"/>
                <a:ea typeface="+mj-ea"/>
              </a:rPr>
              <a:t>传感器</a:t>
            </a:r>
            <a:r>
              <a:rPr kumimoji="0"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：把一种物理变化转换成另一种物理变化的装置</a:t>
            </a:r>
            <a:endParaRPr kumimoji="0" lang="en-US" altLang="zh-CN" sz="2400" dirty="0">
              <a:solidFill>
                <a:schemeClr val="bg1"/>
              </a:solidFill>
              <a:latin typeface="+mj-ea"/>
              <a:ea typeface="+mj-ea"/>
            </a:endParaRPr>
          </a:p>
          <a:p>
            <a:pPr eaLnBrk="1" hangingPunct="1">
              <a:spcBef>
                <a:spcPct val="50000"/>
              </a:spcBef>
              <a:buClrTx/>
              <a:buNone/>
            </a:pPr>
            <a:r>
              <a:rPr kumimoji="0"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	</a:t>
            </a:r>
            <a:r>
              <a:rPr kumimoji="0"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**</a:t>
            </a:r>
            <a:r>
              <a:rPr kumimoji="0" lang="zh-CN" altLang="en-US" sz="2400" dirty="0">
                <a:solidFill>
                  <a:srgbClr val="0070C0"/>
                </a:solidFill>
                <a:latin typeface="+mj-ea"/>
                <a:ea typeface="+mj-ea"/>
              </a:rPr>
              <a:t>测量</a:t>
            </a:r>
            <a:r>
              <a:rPr kumimoji="0"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：用一种物理量来表示另一种物理量</a:t>
            </a:r>
            <a:endParaRPr kumimoji="0" lang="en-US" altLang="zh-CN" sz="2400" dirty="0">
              <a:solidFill>
                <a:schemeClr val="bg1"/>
              </a:solidFill>
              <a:latin typeface="+mj-ea"/>
              <a:ea typeface="+mj-ea"/>
            </a:endParaRPr>
          </a:p>
          <a:p>
            <a:pPr eaLnBrk="1" hangingPunct="1">
              <a:spcBef>
                <a:spcPct val="50000"/>
              </a:spcBef>
              <a:buClrTx/>
              <a:buNone/>
            </a:pPr>
            <a:endParaRPr kumimoji="0" lang="en-US" altLang="zh-CN" sz="1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401546"/>
      </p:ext>
    </p:extLst>
  </p:cSld>
  <p:clrMapOvr>
    <a:masterClrMapping/>
  </p:clrMapOvr>
  <p:transition advTm="1312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1D5B00E1-4778-4464-8A66-081DB9E43FDA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13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14340" name="Rectangle 3"/>
          <p:cNvSpPr>
            <a:spLocks noChangeArrowheads="1"/>
          </p:cNvSpPr>
          <p:nvPr/>
        </p:nvSpPr>
        <p:spPr bwMode="auto">
          <a:xfrm>
            <a:off x="5611813" y="227013"/>
            <a:ext cx="3352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zh-CN" altLang="en-US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信号的概念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15364" name="Text Box 5"/>
          <p:cNvSpPr>
            <a:spLocks noChangeArrowheads="1"/>
          </p:cNvSpPr>
          <p:nvPr/>
        </p:nvSpPr>
        <p:spPr bwMode="auto">
          <a:xfrm>
            <a:off x="101728" y="958791"/>
            <a:ext cx="8723189" cy="4988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lvl="0" eaLnBrk="1" hangingPunct="1">
              <a:spcBef>
                <a:spcPct val="50000"/>
              </a:spcBef>
              <a:buClrTx/>
              <a:buNone/>
            </a:pPr>
            <a:r>
              <a:rPr kumimoji="0" lang="zh-CN" altLang="en-US" sz="2400" dirty="0">
                <a:solidFill>
                  <a:srgbClr val="FF0000"/>
                </a:solidFill>
                <a:latin typeface="黑体"/>
                <a:ea typeface="黑体"/>
              </a:rPr>
              <a:t> 信号</a:t>
            </a:r>
          </a:p>
          <a:p>
            <a:pPr lvl="0" eaLnBrk="1" hangingPunct="1">
              <a:spcBef>
                <a:spcPct val="50000"/>
              </a:spcBef>
              <a:buClrTx/>
              <a:buNone/>
            </a:pPr>
            <a:r>
              <a:rPr kumimoji="0" lang="en-US" altLang="zh-CN" sz="2400" dirty="0">
                <a:solidFill>
                  <a:srgbClr val="000000"/>
                </a:solidFill>
                <a:latin typeface="黑体"/>
                <a:ea typeface="黑体"/>
              </a:rPr>
              <a:t>	</a:t>
            </a:r>
            <a:r>
              <a:rPr kumimoji="0" lang="zh-CN" altLang="en-US" sz="2400" dirty="0">
                <a:solidFill>
                  <a:srgbClr val="000000"/>
                </a:solidFill>
                <a:latin typeface="黑体"/>
                <a:ea typeface="黑体"/>
              </a:rPr>
              <a:t>信号是人对物理世界的一种</a:t>
            </a:r>
            <a:r>
              <a:rPr kumimoji="0" lang="zh-CN" altLang="en-US" sz="2400" dirty="0">
                <a:solidFill>
                  <a:srgbClr val="0070C0"/>
                </a:solidFill>
                <a:latin typeface="黑体"/>
                <a:ea typeface="黑体"/>
              </a:rPr>
              <a:t>观察</a:t>
            </a:r>
            <a:endParaRPr kumimoji="0" lang="en-US" altLang="zh-CN" sz="2400" dirty="0">
              <a:solidFill>
                <a:srgbClr val="0070C0"/>
              </a:solidFill>
              <a:latin typeface="黑体"/>
              <a:ea typeface="黑体"/>
            </a:endParaRPr>
          </a:p>
          <a:p>
            <a:pPr lvl="0" eaLnBrk="1" hangingPunct="1">
              <a:spcBef>
                <a:spcPct val="50000"/>
              </a:spcBef>
              <a:buClrTx/>
              <a:buNone/>
            </a:pPr>
            <a:r>
              <a:rPr kumimoji="0" lang="en-US" altLang="zh-CN" sz="2400" dirty="0">
                <a:solidFill>
                  <a:srgbClr val="000000"/>
                </a:solidFill>
                <a:latin typeface="黑体"/>
                <a:ea typeface="黑体"/>
              </a:rPr>
              <a:t>	</a:t>
            </a:r>
            <a:r>
              <a:rPr kumimoji="0" lang="zh-CN" altLang="en-US" sz="2400" dirty="0">
                <a:solidFill>
                  <a:srgbClr val="000000"/>
                </a:solidFill>
                <a:latin typeface="黑体"/>
                <a:ea typeface="黑体"/>
              </a:rPr>
              <a:t>*</a:t>
            </a:r>
            <a:r>
              <a:rPr kumimoji="0" lang="zh-CN" altLang="en-US" sz="2400" dirty="0">
                <a:solidFill>
                  <a:srgbClr val="0070C0"/>
                </a:solidFill>
                <a:latin typeface="黑体"/>
                <a:ea typeface="黑体"/>
              </a:rPr>
              <a:t>观察</a:t>
            </a:r>
            <a:r>
              <a:rPr kumimoji="0" lang="zh-CN" altLang="en-US" sz="2400" dirty="0">
                <a:solidFill>
                  <a:srgbClr val="000000"/>
                </a:solidFill>
                <a:latin typeface="黑体"/>
                <a:ea typeface="黑体"/>
              </a:rPr>
              <a:t>：是人通过</a:t>
            </a:r>
            <a:r>
              <a:rPr kumimoji="0" lang="zh-CN" altLang="en-US" sz="2400" dirty="0">
                <a:solidFill>
                  <a:srgbClr val="0070C0"/>
                </a:solidFill>
                <a:latin typeface="黑体"/>
                <a:ea typeface="黑体"/>
              </a:rPr>
              <a:t>传感器</a:t>
            </a:r>
            <a:r>
              <a:rPr kumimoji="0" lang="zh-CN" altLang="en-US" sz="2400" dirty="0">
                <a:solidFill>
                  <a:srgbClr val="000000"/>
                </a:solidFill>
                <a:latin typeface="黑体"/>
                <a:ea typeface="黑体"/>
              </a:rPr>
              <a:t>对物理世界的一种</a:t>
            </a:r>
            <a:r>
              <a:rPr kumimoji="0" lang="zh-CN" altLang="en-US" sz="2400" dirty="0">
                <a:solidFill>
                  <a:srgbClr val="0070C0"/>
                </a:solidFill>
                <a:latin typeface="黑体"/>
                <a:ea typeface="黑体"/>
              </a:rPr>
              <a:t>测量</a:t>
            </a:r>
            <a:endParaRPr kumimoji="0" lang="en-US" altLang="zh-CN" sz="2400" dirty="0">
              <a:solidFill>
                <a:srgbClr val="0070C0"/>
              </a:solidFill>
              <a:latin typeface="黑体"/>
              <a:ea typeface="黑体"/>
            </a:endParaRPr>
          </a:p>
          <a:p>
            <a:pPr lvl="0" eaLnBrk="1" hangingPunct="1">
              <a:spcBef>
                <a:spcPct val="50000"/>
              </a:spcBef>
              <a:buClrTx/>
              <a:buNone/>
            </a:pPr>
            <a:r>
              <a:rPr kumimoji="0" lang="en-US" altLang="zh-CN" sz="2400" dirty="0">
                <a:solidFill>
                  <a:srgbClr val="000000"/>
                </a:solidFill>
                <a:latin typeface="黑体"/>
                <a:ea typeface="黑体"/>
              </a:rPr>
              <a:t>	</a:t>
            </a:r>
            <a:r>
              <a:rPr kumimoji="0" lang="zh-CN" altLang="en-US" sz="2400" dirty="0">
                <a:solidFill>
                  <a:srgbClr val="000000"/>
                </a:solidFill>
                <a:latin typeface="黑体"/>
                <a:ea typeface="黑体"/>
              </a:rPr>
              <a:t>**</a:t>
            </a:r>
            <a:r>
              <a:rPr kumimoji="0" lang="zh-CN" altLang="en-US" sz="2400" dirty="0">
                <a:solidFill>
                  <a:srgbClr val="0070C0"/>
                </a:solidFill>
                <a:latin typeface="黑体"/>
                <a:ea typeface="黑体"/>
              </a:rPr>
              <a:t>传感器</a:t>
            </a:r>
            <a:r>
              <a:rPr kumimoji="0" lang="zh-CN" altLang="en-US" sz="2400" dirty="0">
                <a:solidFill>
                  <a:srgbClr val="000000"/>
                </a:solidFill>
                <a:latin typeface="黑体"/>
                <a:ea typeface="黑体"/>
              </a:rPr>
              <a:t>：把一种物理变化转换成另一种物理变化的装置</a:t>
            </a:r>
            <a:endParaRPr kumimoji="0" lang="en-US" altLang="zh-CN" sz="2400" dirty="0">
              <a:solidFill>
                <a:srgbClr val="000000"/>
              </a:solidFill>
              <a:latin typeface="黑体"/>
              <a:ea typeface="黑体"/>
            </a:endParaRPr>
          </a:p>
          <a:p>
            <a:pPr lvl="0" eaLnBrk="1" hangingPunct="1">
              <a:spcBef>
                <a:spcPct val="50000"/>
              </a:spcBef>
              <a:buClrTx/>
              <a:buNone/>
            </a:pPr>
            <a:r>
              <a:rPr kumimoji="0" lang="en-US" altLang="zh-CN" sz="2400" dirty="0">
                <a:solidFill>
                  <a:srgbClr val="000000"/>
                </a:solidFill>
                <a:latin typeface="黑体"/>
                <a:ea typeface="黑体"/>
              </a:rPr>
              <a:t>	</a:t>
            </a:r>
            <a:r>
              <a:rPr kumimoji="0" lang="zh-CN" altLang="en-US" sz="2400" dirty="0">
                <a:solidFill>
                  <a:srgbClr val="000000"/>
                </a:solidFill>
                <a:latin typeface="黑体"/>
                <a:ea typeface="黑体"/>
              </a:rPr>
              <a:t>**</a:t>
            </a:r>
            <a:r>
              <a:rPr kumimoji="0" lang="zh-CN" altLang="en-US" sz="2400" dirty="0">
                <a:solidFill>
                  <a:srgbClr val="0070C0"/>
                </a:solidFill>
                <a:latin typeface="黑体"/>
                <a:ea typeface="黑体"/>
              </a:rPr>
              <a:t>测量</a:t>
            </a:r>
            <a:r>
              <a:rPr kumimoji="0" lang="zh-CN" altLang="en-US" sz="2400" dirty="0">
                <a:solidFill>
                  <a:srgbClr val="000000"/>
                </a:solidFill>
                <a:latin typeface="黑体"/>
                <a:ea typeface="黑体"/>
              </a:rPr>
              <a:t>：用一种物理量来表示另一种物理量</a:t>
            </a:r>
            <a:endParaRPr kumimoji="0" lang="en-US" altLang="zh-CN" sz="2400" dirty="0">
              <a:solidFill>
                <a:srgbClr val="000000"/>
              </a:solidFill>
              <a:latin typeface="黑体"/>
              <a:ea typeface="黑体"/>
            </a:endParaRPr>
          </a:p>
          <a:p>
            <a:pPr eaLnBrk="1" hangingPunct="1">
              <a:spcBef>
                <a:spcPct val="50000"/>
              </a:spcBef>
              <a:buClrTx/>
              <a:buNone/>
            </a:pPr>
            <a:endParaRPr kumimoji="0" lang="en-US" altLang="zh-CN" sz="1200" dirty="0">
              <a:solidFill>
                <a:schemeClr val="bg1"/>
              </a:solidFill>
              <a:latin typeface="+mj-ea"/>
              <a:ea typeface="+mj-ea"/>
            </a:endParaRP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400" dirty="0">
                <a:solidFill>
                  <a:srgbClr val="FF0000"/>
                </a:solidFill>
                <a:latin typeface="+mj-ea"/>
                <a:ea typeface="+mj-ea"/>
              </a:rPr>
              <a:t> 信号与信息</a:t>
            </a:r>
          </a:p>
          <a:p>
            <a:pPr eaLnBrk="1" hangingPunct="1">
              <a:spcBef>
                <a:spcPct val="50000"/>
              </a:spcBef>
              <a:buClrTx/>
              <a:buNone/>
            </a:pPr>
            <a:r>
              <a:rPr kumimoji="0"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	</a:t>
            </a:r>
            <a:r>
              <a:rPr kumimoji="0"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信号是反映（或载有）信息的物理量，是系统直接进行加</a:t>
            </a:r>
            <a:r>
              <a:rPr kumimoji="0"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	</a:t>
            </a:r>
            <a:r>
              <a:rPr kumimoji="0"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工、变换以实现通信的对象</a:t>
            </a:r>
            <a:endParaRPr kumimoji="0" lang="en-US" altLang="zh-CN" sz="2400" dirty="0">
              <a:solidFill>
                <a:schemeClr val="bg1"/>
              </a:solidFill>
              <a:latin typeface="+mj-ea"/>
              <a:ea typeface="+mj-ea"/>
            </a:endParaRPr>
          </a:p>
          <a:p>
            <a:pPr eaLnBrk="1" hangingPunct="1">
              <a:spcBef>
                <a:spcPct val="50000"/>
              </a:spcBef>
              <a:buClrTx/>
              <a:buNone/>
            </a:pPr>
            <a:r>
              <a:rPr kumimoji="0"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	</a:t>
            </a:r>
            <a:r>
              <a:rPr kumimoji="0"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信号是信息的表现形式，信息则是信号里所蕴含的内容</a:t>
            </a:r>
            <a:endParaRPr kumimoji="0" lang="en-US" altLang="zh-CN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1481524"/>
      </p:ext>
    </p:extLst>
  </p:cSld>
  <p:clrMapOvr>
    <a:masterClrMapping/>
  </p:clrMapOvr>
  <p:transition advTm="1312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1D5B00E1-4778-4464-8A66-081DB9E43FDA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14</a:t>
            </a:fld>
            <a:endParaRPr kumimoji="0" lang="en-US" altLang="zh-CN" sz="1800" dirty="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14340" name="Rectangle 3"/>
          <p:cNvSpPr>
            <a:spLocks noChangeArrowheads="1"/>
          </p:cNvSpPr>
          <p:nvPr/>
        </p:nvSpPr>
        <p:spPr bwMode="auto">
          <a:xfrm>
            <a:off x="5611813" y="227013"/>
            <a:ext cx="3352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zh-CN" altLang="en-US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信号的概念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15364" name="Text Box 5"/>
          <p:cNvSpPr>
            <a:spLocks noChangeArrowheads="1"/>
          </p:cNvSpPr>
          <p:nvPr/>
        </p:nvSpPr>
        <p:spPr bwMode="auto">
          <a:xfrm>
            <a:off x="252022" y="984320"/>
            <a:ext cx="8723189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400" dirty="0">
                <a:solidFill>
                  <a:srgbClr val="0070C0"/>
                </a:solidFill>
                <a:latin typeface="+mj-ea"/>
                <a:ea typeface="+mj-ea"/>
              </a:rPr>
              <a:t>传感器</a:t>
            </a:r>
            <a:r>
              <a:rPr kumimoji="0"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：把一种物理变化转换成另一种物理变化的装置</a:t>
            </a:r>
            <a:endParaRPr kumimoji="0" lang="en-US" altLang="zh-CN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0522" y="1543104"/>
            <a:ext cx="871259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光：</a:t>
            </a:r>
          </a:p>
          <a:p>
            <a:pPr marL="800100" lvl="1" indent="-342900" eaLnBrk="1" hangingPunct="1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sym typeface="Times New Roman" panose="02020603050405020304" pitchFamily="18" charset="0"/>
              </a:rPr>
              <a:t>数码相机：光能产生电信号</a:t>
            </a:r>
          </a:p>
          <a:p>
            <a:pPr marL="342900" indent="-342900" eaLnBrk="1" hangingPunct="1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空气振动：</a:t>
            </a:r>
            <a:endParaRPr lang="en-US" altLang="zh-CN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800100" lvl="1" indent="-342900" eaLnBrk="1" hangingPunct="1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麦克风：空气的振动能产生电信号</a:t>
            </a:r>
            <a:endParaRPr lang="en-US" altLang="zh-CN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 eaLnBrk="1" hangingPunct="1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sym typeface="黑体" panose="02010609060101010101" pitchFamily="49" charset="-122"/>
              </a:rPr>
              <a:t>温度：</a:t>
            </a:r>
            <a:endParaRPr lang="en-US" altLang="zh-CN" dirty="0">
              <a:solidFill>
                <a:schemeClr val="bg1"/>
              </a:solidFill>
              <a:latin typeface="+mj-ea"/>
              <a:ea typeface="+mj-ea"/>
              <a:sym typeface="黑体" panose="02010609060101010101" pitchFamily="49" charset="-122"/>
            </a:endParaRPr>
          </a:p>
          <a:p>
            <a:pPr marL="800100" lvl="1" indent="-342900" eaLnBrk="1" hangingPunct="1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sym typeface="黑体" panose="02010609060101010101" pitchFamily="49" charset="-122"/>
              </a:rPr>
              <a:t>热敏电阻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  <a:sym typeface="黑体" panose="02010609060101010101" pitchFamily="49" charset="-122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sym typeface="黑体" panose="02010609060101010101" pitchFamily="49" charset="-122"/>
              </a:rPr>
              <a:t>阻值随温度变化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  <a:sym typeface="黑体" panose="02010609060101010101" pitchFamily="49" charset="-122"/>
              </a:rPr>
              <a:t>)</a:t>
            </a:r>
          </a:p>
          <a:p>
            <a:pPr marL="800100" lvl="1" indent="-342900" eaLnBrk="1" hangingPunct="1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sym typeface="黑体" panose="02010609060101010101" pitchFamily="49" charset="-122"/>
              </a:rPr>
              <a:t>热电偶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  <a:sym typeface="黑体" panose="02010609060101010101" pitchFamily="49" charset="-122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sym typeface="黑体" panose="02010609060101010101" pitchFamily="49" charset="-122"/>
              </a:rPr>
              <a:t>对温度反应不同两种金属制成，温差导致电压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  <a:sym typeface="黑体" panose="02010609060101010101" pitchFamily="49" charset="-122"/>
              </a:rPr>
              <a:t>)</a:t>
            </a:r>
          </a:p>
          <a:p>
            <a:pPr lvl="1" eaLnBrk="1" hangingPunct="1"/>
            <a:endParaRPr lang="en-US" altLang="zh-CN" dirty="0">
              <a:solidFill>
                <a:schemeClr val="bg1"/>
              </a:solidFill>
              <a:latin typeface="+mj-ea"/>
              <a:ea typeface="+mj-ea"/>
              <a:sym typeface="黑体" panose="02010609060101010101" pitchFamily="49" charset="-122"/>
            </a:endParaRPr>
          </a:p>
          <a:p>
            <a:pPr marL="342900" lvl="1" indent="-342900" eaLnBrk="1" hangingPunct="1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sym typeface="黑体" panose="02010609060101010101" pitchFamily="49" charset="-122"/>
              </a:rPr>
              <a:t>加速度传感器</a:t>
            </a:r>
          </a:p>
          <a:p>
            <a:pPr marL="342900" lvl="1" indent="-342900" eaLnBrk="1" hangingPunct="1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sym typeface="黑体" panose="02010609060101010101" pitchFamily="49" charset="-122"/>
              </a:rPr>
              <a:t>压力传感器</a:t>
            </a:r>
          </a:p>
          <a:p>
            <a:pPr marL="342900" lvl="1" indent="-342900" eaLnBrk="1" hangingPunct="1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sym typeface="黑体" panose="02010609060101010101" pitchFamily="49" charset="-122"/>
              </a:rPr>
              <a:t>流量传感器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800100" lvl="1" indent="-342900" eaLnBrk="1" hangingPunct="1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bg1"/>
              </a:solidFill>
              <a:ea typeface="方正姚体" panose="02010601030101010101" pitchFamily="2" charset="-122"/>
            </a:endParaRPr>
          </a:p>
        </p:txBody>
      </p:sp>
      <p:sp>
        <p:nvSpPr>
          <p:cNvPr id="11" name="Rectangle 39"/>
          <p:cNvSpPr>
            <a:spLocks noChangeArrowheads="1"/>
          </p:cNvSpPr>
          <p:nvPr/>
        </p:nvSpPr>
        <p:spPr bwMode="auto">
          <a:xfrm>
            <a:off x="1103840" y="6254750"/>
            <a:ext cx="6960560" cy="424732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buClrTx/>
              <a:buFont typeface="Wingdings" panose="05000000000000000000" pitchFamily="2" charset="2"/>
              <a:buNone/>
            </a:pPr>
            <a:r>
              <a:rPr kumimoji="0" lang="zh-CN" altLang="en-US" sz="2400" b="1" dirty="0">
                <a:solidFill>
                  <a:schemeClr val="accent2"/>
                </a:solidFill>
                <a:latin typeface="+mj-ea"/>
                <a:ea typeface="+mj-ea"/>
              </a:rPr>
              <a:t>思考：</a:t>
            </a:r>
            <a:r>
              <a:rPr kumimoji="0"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你的手机里有哪些传感器？获取什么信号？</a:t>
            </a:r>
            <a:endParaRPr kumimoji="0" lang="en-US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15284138"/>
      </p:ext>
    </p:extLst>
  </p:cSld>
  <p:clrMapOvr>
    <a:masterClrMapping/>
  </p:clrMapOvr>
  <p:transition advTm="1312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1D5B00E1-4778-4464-8A66-081DB9E43FDA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15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14340" name="Rectangle 3"/>
          <p:cNvSpPr>
            <a:spLocks noChangeArrowheads="1"/>
          </p:cNvSpPr>
          <p:nvPr/>
        </p:nvSpPr>
        <p:spPr bwMode="auto">
          <a:xfrm>
            <a:off x="5611813" y="227013"/>
            <a:ext cx="3352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zh-CN" altLang="en-US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信号的概念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15364" name="Text Box 5"/>
          <p:cNvSpPr>
            <a:spLocks noChangeArrowheads="1"/>
          </p:cNvSpPr>
          <p:nvPr/>
        </p:nvSpPr>
        <p:spPr bwMode="auto">
          <a:xfrm>
            <a:off x="252022" y="984320"/>
            <a:ext cx="8723189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400" dirty="0">
                <a:solidFill>
                  <a:srgbClr val="0070C0"/>
                </a:solidFill>
                <a:latin typeface="+mj-ea"/>
                <a:ea typeface="+mj-ea"/>
              </a:rPr>
              <a:t>传感器</a:t>
            </a:r>
            <a:r>
              <a:rPr kumimoji="0"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：把一种物理变化转换成另一种物理变化的装置</a:t>
            </a:r>
            <a:endParaRPr kumimoji="0" lang="en-US" altLang="zh-CN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" name="图片 1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20" y="1962192"/>
            <a:ext cx="8165306" cy="427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917310"/>
      </p:ext>
    </p:extLst>
  </p:cSld>
  <p:clrMapOvr>
    <a:masterClrMapping/>
  </p:clrMapOvr>
  <p:transition advTm="1312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1D5B00E1-4778-4464-8A66-081DB9E43FDA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16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14340" name="Rectangle 3"/>
          <p:cNvSpPr>
            <a:spLocks noChangeArrowheads="1"/>
          </p:cNvSpPr>
          <p:nvPr/>
        </p:nvSpPr>
        <p:spPr bwMode="auto">
          <a:xfrm>
            <a:off x="5611813" y="227013"/>
            <a:ext cx="3352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zh-CN" altLang="en-US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信号的概念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15364" name="Text Box 5"/>
          <p:cNvSpPr>
            <a:spLocks noChangeArrowheads="1"/>
          </p:cNvSpPr>
          <p:nvPr/>
        </p:nvSpPr>
        <p:spPr bwMode="auto">
          <a:xfrm>
            <a:off x="252022" y="984320"/>
            <a:ext cx="8723189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400" dirty="0">
                <a:solidFill>
                  <a:srgbClr val="0070C0"/>
                </a:solidFill>
                <a:latin typeface="+mj-ea"/>
                <a:ea typeface="+mj-ea"/>
              </a:rPr>
              <a:t>传感器</a:t>
            </a:r>
            <a:r>
              <a:rPr kumimoji="0"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：把一种物理变化转换成另一种物理变化</a:t>
            </a:r>
            <a:r>
              <a:rPr kumimoji="0" lang="zh-CN" altLang="en-US" sz="2400">
                <a:solidFill>
                  <a:schemeClr val="bg1"/>
                </a:solidFill>
                <a:latin typeface="+mj-ea"/>
                <a:ea typeface="+mj-ea"/>
              </a:rPr>
              <a:t>的装置</a:t>
            </a:r>
            <a:endParaRPr kumimoji="0" lang="en-US" altLang="zh-CN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MainTour04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189986" y="1543104"/>
            <a:ext cx="8712590" cy="49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85745"/>
      </p:ext>
    </p:extLst>
  </p:cSld>
  <p:clrMapOvr>
    <a:masterClrMapping/>
  </p:clrMapOvr>
  <p:transition advTm="1312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M00A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240" y="2434501"/>
            <a:ext cx="6014752" cy="276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6" name="Picture 8" descr="https://gdp.alicdn.com/imgextra/i3/1094243595/TB2f.okeXXXXXcyXXXXXXXXXXXX-1094243595.jpg?max=8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84" y="2115338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3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1D5B00E1-4778-4464-8A66-081DB9E43FDA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17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14340" name="Rectangle 3"/>
          <p:cNvSpPr>
            <a:spLocks noChangeArrowheads="1"/>
          </p:cNvSpPr>
          <p:nvPr/>
        </p:nvSpPr>
        <p:spPr bwMode="auto">
          <a:xfrm>
            <a:off x="5611813" y="227013"/>
            <a:ext cx="3352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信号的概念</a:t>
            </a:r>
            <a:endParaRPr kumimoji="0" lang="zh-CN" altLang="en-US" sz="2400" dirty="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15364" name="Text Box 5"/>
          <p:cNvSpPr>
            <a:spLocks noChangeArrowheads="1"/>
          </p:cNvSpPr>
          <p:nvPr/>
        </p:nvSpPr>
        <p:spPr bwMode="auto">
          <a:xfrm>
            <a:off x="252022" y="984320"/>
            <a:ext cx="8723189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400" dirty="0">
                <a:solidFill>
                  <a:srgbClr val="0070C0"/>
                </a:solidFill>
                <a:latin typeface="+mj-ea"/>
                <a:ea typeface="+mj-ea"/>
              </a:rPr>
              <a:t>传感器（示例）</a:t>
            </a:r>
            <a:r>
              <a:rPr kumimoji="0"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：把一种物理变化转换成另一种物理变化的装置</a:t>
            </a:r>
            <a:endParaRPr kumimoji="0" lang="en-US" altLang="zh-CN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8134" name="Picture 6" descr="https://gdp.alicdn.com/imgextra/i4/1094243595/TB2kijOeXXXXXbAXpXXXXXXXXXX-1094243595.jpg?max=8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84" y="2115338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 descr="https://gdp.alicdn.com/imgextra/i2/1094243595/TB2NDR4eXXXXXbdXXXXXXXXXXXX-1094243595.jpg?max=8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84" y="2115338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0" name="Picture 2" descr="https://gdp.alicdn.com/imgextra/i3/1094243595/TB2jLJ5dVXXXXaKXpXXXXXXXXXX-1094243595.jpg?max=80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84" y="2115338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104369"/>
      </p:ext>
    </p:extLst>
  </p:cSld>
  <p:clrMapOvr>
    <a:masterClrMapping/>
  </p:clrMapOvr>
  <p:transition advTm="13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48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48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6" dur="500"/>
                                        <p:tgtEl>
                                          <p:spTgt spid="48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1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1158" y="1196975"/>
            <a:ext cx="8372359" cy="5005388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>
                <a:solidFill>
                  <a:schemeClr val="bg1"/>
                </a:solidFill>
              </a:rPr>
              <a:t>实际工程应用中，需要根据数字音频质量的需求选择转换时的参数</a:t>
            </a:r>
            <a:r>
              <a:rPr lang="zh-CN" altLang="en-US" b="1" dirty="0">
                <a:solidFill>
                  <a:srgbClr val="FF0000"/>
                </a:solidFill>
              </a:rPr>
              <a:t>（抽样频率）</a:t>
            </a:r>
          </a:p>
        </p:txBody>
      </p:sp>
      <p:graphicFrame>
        <p:nvGraphicFramePr>
          <p:cNvPr id="89121" name="Group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978119"/>
              </p:ext>
            </p:extLst>
          </p:nvPr>
        </p:nvGraphicFramePr>
        <p:xfrm>
          <a:off x="982502" y="2773407"/>
          <a:ext cx="6985000" cy="754063"/>
        </p:xfrm>
        <a:graphic>
          <a:graphicData uri="http://schemas.openxmlformats.org/drawingml/2006/table">
            <a:tbl>
              <a:tblPr/>
              <a:tblGrid>
                <a:gridCol w="139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44.1kHz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3" marR="91443"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22.05kHz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3" marR="91443"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16kHz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3" marR="91443"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11.025kHz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3" marR="91443"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8kHz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3" marR="91443"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3" marR="91443"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3" marR="91443"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3" marR="91443"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3" marR="91443"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3" marR="91443"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" name="44102637.wav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945" y="3551224"/>
            <a:ext cx="360363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22052653.wav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633" y="3551224"/>
            <a:ext cx="3667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16002653.wav">
            <a:hlinkClick r:id="" action="ppaction://media"/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841" y="3532179"/>
            <a:ext cx="3651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11022668.wav">
            <a:hlinkClick r:id="" action="ppaction://media"/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476" y="3517890"/>
            <a:ext cx="3667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80002668.wav">
            <a:hlinkClick r:id="" action="ppaction://media"/>
          </p:cNvPr>
          <p:cNvPicPr>
            <a:picLocks noChangeAspect="1"/>
          </p:cNvPicPr>
          <p:nvPr>
            <a:audioFile r:link="rId11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501" y="3522658"/>
            <a:ext cx="3651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120" name="Rectangle 32"/>
          <p:cNvSpPr>
            <a:spLocks noChangeArrowheads="1"/>
          </p:cNvSpPr>
          <p:nvPr/>
        </p:nvSpPr>
        <p:spPr bwMode="auto">
          <a:xfrm>
            <a:off x="6392950" y="4360394"/>
            <a:ext cx="1800225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CC0000"/>
                </a:solidFill>
              </a:rPr>
              <a:t>电话音频</a:t>
            </a:r>
          </a:p>
        </p:txBody>
      </p:sp>
      <p:sp>
        <p:nvSpPr>
          <p:cNvPr id="89123" name="Rectangle 35"/>
          <p:cNvSpPr>
            <a:spLocks noChangeArrowheads="1"/>
          </p:cNvSpPr>
          <p:nvPr/>
        </p:nvSpPr>
        <p:spPr bwMode="auto">
          <a:xfrm>
            <a:off x="782013" y="4360393"/>
            <a:ext cx="1800225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>
                <a:solidFill>
                  <a:srgbClr val="CC0000"/>
                </a:solidFill>
              </a:rPr>
              <a:t>Hi-Fi</a:t>
            </a:r>
            <a:r>
              <a:rPr lang="zh-CN" altLang="en-US" sz="2000" b="1" dirty="0">
                <a:solidFill>
                  <a:srgbClr val="CC0000"/>
                </a:solidFill>
              </a:rPr>
              <a:t>音频</a:t>
            </a:r>
          </a:p>
        </p:txBody>
      </p:sp>
      <p:sp>
        <p:nvSpPr>
          <p:cNvPr id="23" name="Rectangle 14"/>
          <p:cNvSpPr>
            <a:spLocks noChangeArrowheads="1"/>
          </p:cNvSpPr>
          <p:nvPr/>
        </p:nvSpPr>
        <p:spPr bwMode="auto">
          <a:xfrm>
            <a:off x="685800" y="5348585"/>
            <a:ext cx="7109639" cy="830997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buChar char="v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buClr>
                <a:schemeClr val="bg2"/>
              </a:buClr>
              <a:buChar char="Ø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buChar char="o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lvl="0" eaLnBrk="1" hangingPunct="1">
              <a:lnSpc>
                <a:spcPct val="90000"/>
              </a:lnSpc>
              <a:spcBef>
                <a:spcPct val="20000"/>
              </a:spcBef>
              <a:buNone/>
              <a:defRPr/>
            </a:pPr>
            <a:r>
              <a:rPr kumimoji="0" lang="zh-CN" altLang="en-US" sz="2400" b="1" dirty="0">
                <a:solidFill>
                  <a:schemeClr val="accent2"/>
                </a:solidFill>
                <a:latin typeface="+mj-ea"/>
              </a:rPr>
              <a:t>思考：</a:t>
            </a:r>
            <a:r>
              <a:rPr lang="zh-CN" altLang="en-US" sz="2400" b="1" dirty="0">
                <a:solidFill>
                  <a:srgbClr val="00264C"/>
                </a:solidFill>
              </a:rPr>
              <a:t>为什么“抽样频率”会影响交响乐的品质？</a:t>
            </a:r>
            <a:endParaRPr lang="en-US" altLang="zh-CN" sz="2400" b="1" dirty="0">
              <a:solidFill>
                <a:srgbClr val="00264C"/>
              </a:solidFill>
            </a:endParaRPr>
          </a:p>
          <a:p>
            <a:pPr lvl="0" eaLnBrk="1" hangingPunct="1">
              <a:lnSpc>
                <a:spcPct val="90000"/>
              </a:lnSpc>
              <a:spcBef>
                <a:spcPct val="20000"/>
              </a:spcBef>
              <a:buNone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264C"/>
                </a:solidFill>
                <a:effectLst/>
                <a:uLnTx/>
                <a:uFillTx/>
              </a:rPr>
              <a:t>                         —— 《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64C"/>
                </a:solidFill>
                <a:effectLst/>
                <a:uLnTx/>
                <a:uFillTx/>
              </a:rPr>
              <a:t>抽样与抽样定理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264C"/>
                </a:solidFill>
                <a:effectLst/>
                <a:uLnTx/>
                <a:uFillTx/>
              </a:rPr>
              <a:t>》</a:t>
            </a:r>
            <a:r>
              <a:rPr lang="zh-CN" altLang="en-US" sz="2400" b="1" dirty="0">
                <a:solidFill>
                  <a:srgbClr val="00264C"/>
                </a:solidFill>
              </a:rPr>
              <a:t>中将学习</a:t>
            </a:r>
            <a:r>
              <a:rPr lang="zh-CN" altLang="en-US" sz="2400" b="1" dirty="0">
                <a:solidFill>
                  <a:srgbClr val="00264C"/>
                </a:solidFill>
                <a:sym typeface="Wingdings" panose="05000000000000000000" pitchFamily="2" charset="2"/>
              </a:rPr>
              <a:t>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64C"/>
              </a:solidFill>
              <a:effectLst/>
              <a:uLnTx/>
              <a:uFillTx/>
            </a:endParaRPr>
          </a:p>
        </p:txBody>
      </p:sp>
      <p:sp>
        <p:nvSpPr>
          <p:cNvPr id="13" name="标题 9"/>
          <p:cNvSpPr>
            <a:spLocks noGrp="1"/>
          </p:cNvSpPr>
          <p:nvPr>
            <p:ph type="title" sz="quarter" idx="4294967295"/>
          </p:nvPr>
        </p:nvSpPr>
        <p:spPr>
          <a:xfrm>
            <a:off x="685800" y="188913"/>
            <a:ext cx="8286624" cy="654050"/>
          </a:xfrm>
        </p:spPr>
        <p:txBody>
          <a:bodyPr/>
          <a:lstStyle/>
          <a:p>
            <a:pPr algn="r"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声波转换成电信号：数字音频信号</a:t>
            </a:r>
            <a:endParaRPr kumimoji="0" lang="zh-CN" altLang="en-US" sz="3600" dirty="0">
              <a:solidFill>
                <a:srgbClr val="0033CC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952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9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9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9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89120" grpId="0"/>
      <p:bldP spid="89123" grpId="0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 descr="Large confetti"/>
          <p:cNvSpPr>
            <a:spLocks noGrp="1" noChangeArrowheads="1"/>
          </p:cNvSpPr>
          <p:nvPr>
            <p:ph type="title"/>
          </p:nvPr>
        </p:nvSpPr>
        <p:spPr>
          <a:xfrm>
            <a:off x="792221" y="-287337"/>
            <a:ext cx="7772400" cy="1143000"/>
          </a:xfrm>
        </p:spPr>
        <p:txBody>
          <a:bodyPr/>
          <a:lstStyle/>
          <a:p>
            <a:pPr algn="r"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数字音频信号示例</a:t>
            </a:r>
          </a:p>
        </p:txBody>
      </p:sp>
      <p:graphicFrame>
        <p:nvGraphicFramePr>
          <p:cNvPr id="11267" name="Object 3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03026283"/>
              </p:ext>
            </p:extLst>
          </p:nvPr>
        </p:nvGraphicFramePr>
        <p:xfrm>
          <a:off x="763588" y="1397000"/>
          <a:ext cx="7480300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0" name="位图图像" r:id="rId6" imgW="7249537" imgH="1924319" progId="Paint.Picture">
                  <p:embed/>
                </p:oleObj>
              </mc:Choice>
              <mc:Fallback>
                <p:oleObj name="位图图像" r:id="rId6" imgW="7249537" imgH="1924319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588" y="1397000"/>
                        <a:ext cx="7480300" cy="1203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41" name="Text Box 5"/>
          <p:cNvSpPr txBox="1">
            <a:spLocks noChangeArrowheads="1"/>
          </p:cNvSpPr>
          <p:nvPr/>
        </p:nvSpPr>
        <p:spPr bwMode="auto">
          <a:xfrm>
            <a:off x="4427538" y="5516563"/>
            <a:ext cx="4470400" cy="457200"/>
          </a:xfrm>
          <a:prstGeom prst="rect">
            <a:avLst/>
          </a:prstGeom>
          <a:solidFill>
            <a:srgbClr val="E9F7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buChar char="v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buClr>
                <a:schemeClr val="bg2"/>
              </a:buClr>
              <a:buChar char="Ø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buChar char="o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98BBD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您这个人儿，大概喜欢照像。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39750" y="2492375"/>
            <a:ext cx="5732463" cy="2495550"/>
            <a:chOff x="539750" y="2492375"/>
            <a:chExt cx="5732463" cy="2495550"/>
          </a:xfrm>
        </p:grpSpPr>
        <p:grpSp>
          <p:nvGrpSpPr>
            <p:cNvPr id="91152" name="Group 16"/>
            <p:cNvGrpSpPr>
              <a:grpSpLocks/>
            </p:cNvGrpSpPr>
            <p:nvPr/>
          </p:nvGrpSpPr>
          <p:grpSpPr bwMode="auto">
            <a:xfrm>
              <a:off x="539750" y="2492375"/>
              <a:ext cx="2879725" cy="2443163"/>
              <a:chOff x="340" y="1570"/>
              <a:chExt cx="1814" cy="1539"/>
            </a:xfrm>
          </p:grpSpPr>
          <p:graphicFrame>
            <p:nvGraphicFramePr>
              <p:cNvPr id="11276" name="Object 4"/>
              <p:cNvGraphicFramePr>
                <a:graphicFrameLocks noChangeAspect="1"/>
              </p:cNvGraphicFramePr>
              <p:nvPr/>
            </p:nvGraphicFramePr>
            <p:xfrm>
              <a:off x="340" y="2432"/>
              <a:ext cx="1802" cy="67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5301" name="位图图像" r:id="rId8" imgW="3029373" imgH="1142857" progId="Paint.Picture">
                      <p:embed/>
                    </p:oleObj>
                  </mc:Choice>
                  <mc:Fallback>
                    <p:oleObj name="位图图像" r:id="rId8" imgW="3029373" imgH="1142857" progId="Paint.Picture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0" y="2432"/>
                            <a:ext cx="1802" cy="67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1277" name="AutoShape 9"/>
              <p:cNvSpPr>
                <a:spLocks/>
              </p:cNvSpPr>
              <p:nvPr/>
            </p:nvSpPr>
            <p:spPr bwMode="auto">
              <a:xfrm rot="-5400000">
                <a:off x="1156" y="1298"/>
                <a:ext cx="227" cy="1769"/>
              </a:xfrm>
              <a:prstGeom prst="rightBrace">
                <a:avLst>
                  <a:gd name="adj1" fmla="val 77785"/>
                  <a:gd name="adj2" fmla="val 19963"/>
                </a:avLst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buChar char="v"/>
                  <a:defRPr kumimoji="1" sz="32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buClr>
                    <a:schemeClr val="bg2"/>
                  </a:buClr>
                  <a:buChar char="Ø"/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buChar char="§"/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buChar char="•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buChar char="o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o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o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o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o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264C"/>
                  </a:solidFill>
                  <a:effectLst/>
                  <a:uLnTx/>
                  <a:uFillTx/>
                  <a:latin typeface="Arial" charset="0"/>
                  <a:ea typeface="宋体" charset="-122"/>
                  <a:cs typeface="+mn-cs"/>
                </a:endParaRPr>
              </a:p>
            </p:txBody>
          </p:sp>
          <p:sp>
            <p:nvSpPr>
              <p:cNvPr id="11278" name="Line 10"/>
              <p:cNvSpPr>
                <a:spLocks noChangeShapeType="1"/>
              </p:cNvSpPr>
              <p:nvPr/>
            </p:nvSpPr>
            <p:spPr bwMode="auto">
              <a:xfrm>
                <a:off x="612" y="1570"/>
                <a:ext cx="136" cy="499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264C"/>
                  </a:solidFill>
                  <a:effectLst/>
                  <a:uLnTx/>
                  <a:uFillTx/>
                  <a:latin typeface="Arial" charset="0"/>
                  <a:ea typeface="宋体" charset="-122"/>
                  <a:cs typeface="+mn-cs"/>
                </a:endParaRPr>
              </a:p>
            </p:txBody>
          </p:sp>
        </p:grpSp>
        <p:grpSp>
          <p:nvGrpSpPr>
            <p:cNvPr id="91153" name="Group 17"/>
            <p:cNvGrpSpPr>
              <a:grpSpLocks/>
            </p:cNvGrpSpPr>
            <p:nvPr/>
          </p:nvGrpSpPr>
          <p:grpSpPr bwMode="auto">
            <a:xfrm>
              <a:off x="3924300" y="2781300"/>
              <a:ext cx="2347913" cy="2206625"/>
              <a:chOff x="2472" y="1752"/>
              <a:chExt cx="1479" cy="1390"/>
            </a:xfrm>
          </p:grpSpPr>
          <p:graphicFrame>
            <p:nvGraphicFramePr>
              <p:cNvPr id="11273" name="Object 8"/>
              <p:cNvGraphicFramePr>
                <a:graphicFrameLocks noChangeAspect="1"/>
              </p:cNvGraphicFramePr>
              <p:nvPr/>
            </p:nvGraphicFramePr>
            <p:xfrm>
              <a:off x="2472" y="2341"/>
              <a:ext cx="1479" cy="80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5302" name="位图图像" r:id="rId10" imgW="2486372" imgH="1352381" progId="Paint.Picture">
                      <p:embed/>
                    </p:oleObj>
                  </mc:Choice>
                  <mc:Fallback>
                    <p:oleObj name="位图图像" r:id="rId10" imgW="2486372" imgH="1352381" progId="Paint.Picture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72" y="2341"/>
                            <a:ext cx="1479" cy="80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1274" name="AutoShape 11"/>
              <p:cNvSpPr>
                <a:spLocks/>
              </p:cNvSpPr>
              <p:nvPr/>
            </p:nvSpPr>
            <p:spPr bwMode="auto">
              <a:xfrm rot="-5400000">
                <a:off x="3084" y="1412"/>
                <a:ext cx="227" cy="1452"/>
              </a:xfrm>
              <a:prstGeom prst="rightBrace">
                <a:avLst>
                  <a:gd name="adj1" fmla="val 63846"/>
                  <a:gd name="adj2" fmla="val 24380"/>
                </a:avLst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buChar char="v"/>
                  <a:defRPr kumimoji="1" sz="32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buClr>
                    <a:schemeClr val="bg2"/>
                  </a:buClr>
                  <a:buChar char="Ø"/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buChar char="§"/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buChar char="•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buChar char="o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o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o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o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o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264C"/>
                  </a:solidFill>
                  <a:effectLst/>
                  <a:uLnTx/>
                  <a:uFillTx/>
                  <a:latin typeface="Arial" charset="0"/>
                  <a:ea typeface="宋体" charset="-122"/>
                  <a:cs typeface="+mn-cs"/>
                </a:endParaRPr>
              </a:p>
            </p:txBody>
          </p:sp>
          <p:sp>
            <p:nvSpPr>
              <p:cNvPr id="11275" name="Line 12"/>
              <p:cNvSpPr>
                <a:spLocks noChangeShapeType="1"/>
              </p:cNvSpPr>
              <p:nvPr/>
            </p:nvSpPr>
            <p:spPr bwMode="auto">
              <a:xfrm flipH="1">
                <a:off x="2835" y="1752"/>
                <a:ext cx="45" cy="317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264C"/>
                  </a:solidFill>
                  <a:effectLst/>
                  <a:uLnTx/>
                  <a:uFillTx/>
                  <a:latin typeface="Arial" charset="0"/>
                  <a:ea typeface="宋体" charset="-122"/>
                  <a:cs typeface="+mn-cs"/>
                </a:endParaRPr>
              </a:p>
            </p:txBody>
          </p:sp>
        </p:grpSp>
      </p:grpSp>
      <p:sp>
        <p:nvSpPr>
          <p:cNvPr id="11271" name="Rectangle 14"/>
          <p:cNvSpPr>
            <a:spLocks noChangeArrowheads="1"/>
          </p:cNvSpPr>
          <p:nvPr/>
        </p:nvSpPr>
        <p:spPr bwMode="auto">
          <a:xfrm>
            <a:off x="296942" y="6268169"/>
            <a:ext cx="6955750" cy="424732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buChar char="v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buClr>
                <a:schemeClr val="bg2"/>
              </a:buClr>
              <a:buChar char="Ø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buChar char="o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lvl="0" eaLnBrk="1" hangingPunct="1">
              <a:lnSpc>
                <a:spcPct val="90000"/>
              </a:lnSpc>
              <a:spcBef>
                <a:spcPct val="20000"/>
              </a:spcBef>
              <a:buNone/>
              <a:defRPr/>
            </a:pPr>
            <a:r>
              <a:rPr lang="zh-CN" altLang="en-US" sz="2400" dirty="0">
                <a:solidFill>
                  <a:srgbClr val="00264C"/>
                </a:solidFill>
              </a:rPr>
              <a:t>你可以从这段数字音频信号中“看出”什么信息？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264C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pic>
        <p:nvPicPr>
          <p:cNvPr id="91151" name="j001641.wav">
            <a:hlinkClick r:id="" action="ppaction://media"/>
          </p:cNvPr>
          <p:cNvPicPr>
            <a:picLocks noChangeAspect="1" noChangeArrowheads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725" y="4149725"/>
            <a:ext cx="6477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29117" y="6304380"/>
            <a:ext cx="8494633" cy="424732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buChar char="v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buClr>
                <a:schemeClr val="bg2"/>
              </a:buClr>
              <a:buChar char="Ø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buChar char="o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lvl="0" eaLnBrk="1" hangingPunct="1">
              <a:lnSpc>
                <a:spcPct val="90000"/>
              </a:lnSpc>
              <a:spcBef>
                <a:spcPct val="20000"/>
              </a:spcBef>
              <a:buNone/>
              <a:defRPr/>
            </a:pPr>
            <a:r>
              <a:rPr kumimoji="0" lang="zh-CN" altLang="en-US" sz="2400" b="1" dirty="0">
                <a:solidFill>
                  <a:schemeClr val="accent2"/>
                </a:solidFill>
                <a:latin typeface="+mj-ea"/>
              </a:rPr>
              <a:t>思考：</a:t>
            </a:r>
            <a:r>
              <a:rPr lang="zh-CN" altLang="en-US" sz="2400" b="1" dirty="0">
                <a:solidFill>
                  <a:srgbClr val="00264C"/>
                </a:solidFill>
              </a:rPr>
              <a:t>你能从这段信号中“看出”发音人是男性还是女性吗？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64C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122915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1151"/>
                </p:tgtEl>
              </p:cMediaNode>
            </p:audio>
          </p:childTnLst>
        </p:cTn>
      </p:par>
    </p:tnLst>
    <p:bldLst>
      <p:bldP spid="91141" grpId="0" animBg="1"/>
      <p:bldP spid="11271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A02F7F0B-C000-431C-9671-306259A85BFC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2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6147" name="Title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kumimoji="0" lang="zh-CN" altLang="en-US" sz="3600">
                <a:solidFill>
                  <a:srgbClr val="80008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其他信息</a:t>
            </a:r>
            <a:endParaRPr kumimoji="0" lang="en-US" altLang="en-US" sz="3600">
              <a:solidFill>
                <a:srgbClr val="800080"/>
              </a:solidFill>
              <a:latin typeface="隶书" panose="02010509060101010101" pitchFamily="49" charset="-122"/>
              <a:ea typeface="隶书" panose="02010509060101010101" pitchFamily="49" charset="-122"/>
              <a:sym typeface="隶书" panose="02010509060101010101" pitchFamily="49" charset="-122"/>
            </a:endParaRPr>
          </a:p>
        </p:txBody>
      </p:sp>
      <p:sp>
        <p:nvSpPr>
          <p:cNvPr id="6148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395288" y="981075"/>
            <a:ext cx="8497887" cy="5832475"/>
          </a:xfrm>
        </p:spPr>
        <p:txBody>
          <a:bodyPr/>
          <a:lstStyle/>
          <a:p>
            <a:pPr algn="l">
              <a:buFontTx/>
              <a:buChar char="•"/>
            </a:pPr>
            <a:r>
              <a:rPr kumimoji="0" lang="zh-CN" altLang="en-US" sz="3200" b="1" dirty="0">
                <a:solidFill>
                  <a:srgbClr val="0033CC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助教信息：</a:t>
            </a:r>
            <a:endParaRPr kumimoji="0" lang="en-US" altLang="zh-CN" sz="3200" b="1" dirty="0">
              <a:solidFill>
                <a:srgbClr val="0033CC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华文楷体" panose="02010600040101010101" pitchFamily="2" charset="-122"/>
            </a:endParaRPr>
          </a:p>
          <a:p>
            <a:pPr marL="742950" lvl="1" indent="-285750" algn="l">
              <a:buFontTx/>
              <a:buChar char="–"/>
            </a:pPr>
            <a:r>
              <a:rPr kumimoji="0" lang="zh-CN" altLang="en-US" sz="3200" b="1" dirty="0">
                <a:solidFill>
                  <a:srgbClr val="0033CC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叶梓杰 </a:t>
            </a:r>
            <a:r>
              <a:rPr kumimoji="0" lang="en-US" altLang="zh-CN" sz="3200" b="1" dirty="0">
                <a:solidFill>
                  <a:srgbClr val="0033CC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yezj20@mails.tsinghua.edu.cn</a:t>
            </a:r>
          </a:p>
          <a:p>
            <a:pPr marL="742950" lvl="1" indent="-285750" algn="l">
              <a:buFontTx/>
              <a:buChar char="–"/>
            </a:pPr>
            <a:r>
              <a:rPr kumimoji="0" lang="zh-CN" altLang="en-US" sz="3200" b="1" dirty="0">
                <a:solidFill>
                  <a:srgbClr val="0033CC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沈天成 </a:t>
            </a:r>
            <a:r>
              <a:rPr kumimoji="0" lang="en-US" altLang="zh-CN" sz="3200" b="1" dirty="0">
                <a:solidFill>
                  <a:srgbClr val="0033CC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		stc18@mails.tsinghua.edu.cn</a:t>
            </a:r>
          </a:p>
          <a:p>
            <a:pPr marL="742950" lvl="1" indent="-285750" algn="l">
              <a:buFontTx/>
              <a:buChar char="–"/>
            </a:pPr>
            <a:r>
              <a:rPr kumimoji="0" lang="zh-CN" altLang="en-US" sz="3200" b="1" dirty="0">
                <a:solidFill>
                  <a:srgbClr val="0033CC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陈雨兰 </a:t>
            </a:r>
            <a:r>
              <a:rPr kumimoji="0" lang="en-US" altLang="zh-CN" sz="3200" b="1" dirty="0">
                <a:solidFill>
                  <a:srgbClr val="0033CC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chenyula17@mails.tsinghua.edu.cn</a:t>
            </a:r>
          </a:p>
          <a:p>
            <a:pPr marL="742950" lvl="1" indent="-285750" algn="l">
              <a:buFontTx/>
              <a:buChar char="–"/>
            </a:pPr>
            <a:r>
              <a:rPr kumimoji="0" lang="zh-CN" altLang="en-US" sz="3200" b="1" dirty="0">
                <a:solidFill>
                  <a:srgbClr val="0033CC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吴昊哲 </a:t>
            </a:r>
            <a:r>
              <a:rPr kumimoji="0" lang="en-US" altLang="zh-CN" sz="3200" b="1" dirty="0">
                <a:solidFill>
                  <a:srgbClr val="0033CC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wuhz19@mails.tsinghua.edu.cn</a:t>
            </a:r>
            <a:endParaRPr lang="en-US" altLang="zh-CN" sz="3200" b="1" dirty="0">
              <a:solidFill>
                <a:srgbClr val="002060"/>
              </a:solidFill>
            </a:endParaRPr>
          </a:p>
          <a:p>
            <a:pPr lvl="1" algn="l"/>
            <a:endParaRPr kumimoji="0" lang="zh-CN" altLang="en-US" sz="3200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华文楷体" panose="02010600040101010101" pitchFamily="2" charset="-122"/>
            </a:endParaRPr>
          </a:p>
          <a:p>
            <a:pPr algn="l"/>
            <a:r>
              <a:rPr kumimoji="0" lang="zh-CN" altLang="en-US" sz="32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 办公室：</a:t>
            </a:r>
            <a:r>
              <a:rPr kumimoji="0" lang="en-US" altLang="zh-CN" sz="32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FIT 3-5</a:t>
            </a:r>
            <a:r>
              <a:rPr kumimoji="0" lang="zh-CN" altLang="en-US" sz="32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22</a:t>
            </a:r>
            <a:endParaRPr kumimoji="0" lang="en-US" altLang="zh-CN" sz="3200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华文楷体" panose="02010600040101010101" pitchFamily="2" charset="-122"/>
            </a:endParaRPr>
          </a:p>
          <a:p>
            <a:pPr algn="l"/>
            <a:r>
              <a:rPr kumimoji="0" lang="zh-CN" altLang="en-US" sz="32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 教师联系方式：</a:t>
            </a:r>
            <a:endParaRPr kumimoji="0" lang="en-US" altLang="zh-CN" sz="3200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华文楷体" panose="02010600040101010101" pitchFamily="2" charset="-122"/>
            </a:endParaRPr>
          </a:p>
          <a:p>
            <a:pPr marL="742950" lvl="1" indent="-285750" algn="l">
              <a:buFontTx/>
              <a:buChar char="–"/>
            </a:pPr>
            <a:r>
              <a:rPr kumimoji="0" lang="en-US" altLang="zh-CN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jjia@tsinghua.edu.cn</a:t>
            </a:r>
            <a:r>
              <a:rPr kumimoji="0" lang="zh-CN" altLang="en-US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，</a:t>
            </a:r>
            <a:r>
              <a:rPr kumimoji="0" lang="en-US" altLang="zh-CN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13651399048</a:t>
            </a:r>
            <a:r>
              <a:rPr kumimoji="0" lang="zh-CN" altLang="en-US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（微信）</a:t>
            </a:r>
            <a:endParaRPr kumimoji="0" lang="en-US" altLang="zh-CN" sz="2800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华文楷体" panose="02010600040101010101" pitchFamily="2" charset="-122"/>
              <a:hlinkClick r:id="rId2"/>
            </a:endParaRPr>
          </a:p>
          <a:p>
            <a:pPr marL="742950" lvl="1" indent="-285750" algn="l">
              <a:buFontTx/>
              <a:buChar char="–"/>
            </a:pPr>
            <a:endParaRPr kumimoji="0" lang="en-US" altLang="zh-CN" sz="32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华文楷体" panose="02010600040101010101" pitchFamily="2" charset="-122"/>
            </a:endParaRPr>
          </a:p>
        </p:txBody>
      </p:sp>
      <p:sp>
        <p:nvSpPr>
          <p:cNvPr id="6149" name="Rectangle 1"/>
          <p:cNvSpPr>
            <a:spLocks noChangeArrowheads="1"/>
          </p:cNvSpPr>
          <p:nvPr/>
        </p:nvSpPr>
        <p:spPr bwMode="auto">
          <a:xfrm>
            <a:off x="685800" y="35433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kumimoji="0" lang="zh-CN" altLang="en-US" sz="1800" b="1" i="1">
              <a:latin typeface="Arial" panose="020B0604020202020204" pitchFamily="34" charset="0"/>
              <a:ea typeface="方正姚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6150" name="Control 2"/>
          <p:cNvSpPr>
            <a:spLocks noChangeArrowheads="1"/>
          </p:cNvSpPr>
          <p:nvPr/>
        </p:nvSpPr>
        <p:spPr bwMode="auto">
          <a:xfrm>
            <a:off x="685800" y="35433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kumimoji="0" lang="zh-CN" altLang="en-US" sz="2400">
              <a:solidFill>
                <a:srgbClr val="FFFFCC"/>
              </a:solidFill>
              <a:ea typeface="方正姚体" panose="0201060103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6" name="Group 9"/>
          <p:cNvGrpSpPr>
            <a:grpSpLocks/>
          </p:cNvGrpSpPr>
          <p:nvPr/>
        </p:nvGrpSpPr>
        <p:grpSpPr bwMode="auto">
          <a:xfrm>
            <a:off x="422551" y="1176845"/>
            <a:ext cx="2833688" cy="4600575"/>
            <a:chOff x="567" y="845"/>
            <a:chExt cx="1785" cy="2898"/>
          </a:xfrm>
        </p:grpSpPr>
        <p:pic>
          <p:nvPicPr>
            <p:cNvPr id="21518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" y="845"/>
              <a:ext cx="1584" cy="2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19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4" y="845"/>
              <a:ext cx="198" cy="28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515" name="AutoShape 12"/>
          <p:cNvSpPr>
            <a:spLocks noChangeArrowheads="1"/>
          </p:cNvSpPr>
          <p:nvPr/>
        </p:nvSpPr>
        <p:spPr bwMode="auto">
          <a:xfrm>
            <a:off x="6736012" y="6099433"/>
            <a:ext cx="2236411" cy="503238"/>
          </a:xfrm>
          <a:prstGeom prst="wedgeRoundRectCallout">
            <a:avLst>
              <a:gd name="adj1" fmla="val -62574"/>
              <a:gd name="adj2" fmla="val -114245"/>
              <a:gd name="adj3" fmla="val 16667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发生了混叠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  <a:sym typeface="Wingdings" panose="05000000000000000000" pitchFamily="2" charset="2"/>
              </a:rPr>
              <a:t>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pic>
        <p:nvPicPr>
          <p:cNvPr id="85005" name="ring460.wav">
            <a:hlinkClick r:id="" action="ppaction://media"/>
          </p:cNvPr>
          <p:cNvPicPr>
            <a:picLocks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226" y="5781628"/>
            <a:ext cx="4318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5410176" y="1181053"/>
            <a:ext cx="2808288" cy="5032375"/>
            <a:chOff x="5410176" y="1181053"/>
            <a:chExt cx="2808288" cy="5032375"/>
          </a:xfrm>
        </p:grpSpPr>
        <p:grpSp>
          <p:nvGrpSpPr>
            <p:cNvPr id="21514" name="Group 8"/>
            <p:cNvGrpSpPr>
              <a:grpSpLocks/>
            </p:cNvGrpSpPr>
            <p:nvPr/>
          </p:nvGrpSpPr>
          <p:grpSpPr bwMode="auto">
            <a:xfrm>
              <a:off x="5410176" y="1181053"/>
              <a:ext cx="2808288" cy="4600575"/>
              <a:chOff x="2541" y="845"/>
              <a:chExt cx="1626" cy="2898"/>
            </a:xfrm>
          </p:grpSpPr>
          <p:pic>
            <p:nvPicPr>
              <p:cNvPr id="21516" name="Picture 5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41" y="845"/>
                <a:ext cx="1428" cy="2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517" name="Picture 7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69" y="845"/>
                <a:ext cx="198" cy="28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85006" name="ring461.wav">
              <a:hlinkClick r:id="" action="ppaction://media"/>
            </p:cNvPr>
            <p:cNvPicPr>
              <a:picLocks noChangeAspect="1" noChangeArrowheads="1"/>
            </p:cNvPicPr>
            <p:nvPr>
              <a:audi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3752" y="5781628"/>
              <a:ext cx="431800" cy="43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511" name="AutoShape 16"/>
          <p:cNvSpPr>
            <a:spLocks noChangeArrowheads="1"/>
          </p:cNvSpPr>
          <p:nvPr/>
        </p:nvSpPr>
        <p:spPr bwMode="auto">
          <a:xfrm>
            <a:off x="273758" y="6092252"/>
            <a:ext cx="2196697" cy="577708"/>
          </a:xfrm>
          <a:prstGeom prst="wedgeRoundRectCallout">
            <a:avLst>
              <a:gd name="adj1" fmla="val 47447"/>
              <a:gd name="adj2" fmla="val -95647"/>
              <a:gd name="adj3" fmla="val 16667"/>
            </a:avLst>
          </a:prstGeom>
          <a:solidFill>
            <a:srgbClr val="33CCCC"/>
          </a:solidFill>
          <a:ln w="9525">
            <a:solidFill>
              <a:srgbClr val="33CC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</a:rPr>
              <a:t>横轴</a:t>
            </a: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</a:rPr>
              <a:t>仍为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</a:rPr>
              <a:t>时间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5" name="标题 9"/>
          <p:cNvSpPr>
            <a:spLocks noGrp="1"/>
          </p:cNvSpPr>
          <p:nvPr>
            <p:ph type="title" sz="quarter" idx="4294967295"/>
          </p:nvPr>
        </p:nvSpPr>
        <p:spPr>
          <a:xfrm>
            <a:off x="685800" y="188913"/>
            <a:ext cx="8286624" cy="654050"/>
          </a:xfrm>
        </p:spPr>
        <p:txBody>
          <a:bodyPr/>
          <a:lstStyle/>
          <a:p>
            <a:pPr algn="r"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数字音频示例</a:t>
            </a:r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:</a:t>
            </a: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换个空间（域）看信号</a:t>
            </a:r>
            <a:endParaRPr kumimoji="0" lang="zh-CN" altLang="en-US" sz="3600" dirty="0">
              <a:solidFill>
                <a:srgbClr val="0033CC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7" name="AutoShape 16"/>
          <p:cNvSpPr>
            <a:spLocks noChangeArrowheads="1"/>
          </p:cNvSpPr>
          <p:nvPr/>
        </p:nvSpPr>
        <p:spPr bwMode="auto">
          <a:xfrm>
            <a:off x="3418199" y="1543104"/>
            <a:ext cx="1293497" cy="977872"/>
          </a:xfrm>
          <a:prstGeom prst="wedgeRoundRectCallout">
            <a:avLst>
              <a:gd name="adj1" fmla="val -67055"/>
              <a:gd name="adj2" fmla="val -73150"/>
              <a:gd name="adj3" fmla="val 16667"/>
            </a:avLst>
          </a:prstGeom>
          <a:solidFill>
            <a:srgbClr val="33CCCC"/>
          </a:solidFill>
          <a:ln w="9525">
            <a:solidFill>
              <a:srgbClr val="33CC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</a:rPr>
              <a:t>纵轴变为频率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8" name="AutoShape 16"/>
          <p:cNvSpPr>
            <a:spLocks noChangeArrowheads="1"/>
          </p:cNvSpPr>
          <p:nvPr/>
        </p:nvSpPr>
        <p:spPr bwMode="auto">
          <a:xfrm>
            <a:off x="3422664" y="3987784"/>
            <a:ext cx="1293497" cy="1187416"/>
          </a:xfrm>
          <a:prstGeom prst="wedgeRoundRectCallout">
            <a:avLst>
              <a:gd name="adj1" fmla="val -162565"/>
              <a:gd name="adj2" fmla="val -136757"/>
              <a:gd name="adj3" fmla="val 16667"/>
            </a:avLst>
          </a:prstGeom>
          <a:solidFill>
            <a:srgbClr val="33CCCC"/>
          </a:solidFill>
          <a:ln w="9525">
            <a:solidFill>
              <a:srgbClr val="33CC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</a:rPr>
              <a:t>亮度表示频域能量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9" name="AutoShape 12"/>
          <p:cNvSpPr>
            <a:spLocks noChangeArrowheads="1"/>
          </p:cNvSpPr>
          <p:nvPr/>
        </p:nvSpPr>
        <p:spPr bwMode="auto">
          <a:xfrm>
            <a:off x="6457896" y="6096684"/>
            <a:ext cx="2514526" cy="503238"/>
          </a:xfrm>
          <a:prstGeom prst="wedgeRoundRectCallout">
            <a:avLst>
              <a:gd name="adj1" fmla="val -48344"/>
              <a:gd name="adj2" fmla="val -114245"/>
              <a:gd name="adj3" fmla="val 16667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CC0000"/>
                </a:solidFill>
                <a:latin typeface="Times New Roman" pitchFamily="18" charset="0"/>
              </a:rPr>
              <a:t>如何避免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混叠？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318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27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5005"/>
                </p:tgtEl>
              </p:cMediaNode>
            </p:audio>
            <p:audio>
              <p:cMediaNode>
                <p:cTn id="28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5006"/>
                </p:tgtEl>
              </p:cMediaNode>
            </p:audio>
          </p:childTnLst>
        </p:cTn>
      </p:par>
    </p:tnLst>
    <p:bldLst>
      <p:bldP spid="21515" grpId="0" animBg="1"/>
      <p:bldP spid="21511" grpId="0" animBg="1"/>
      <p:bldP spid="17" grpId="0" animBg="1"/>
      <p:bldP spid="18" grpId="0" animBg="1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69DD79D6-5050-417B-B964-9C4939B58A92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21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140200" y="150813"/>
            <a:ext cx="4876800" cy="685800"/>
          </a:xfrm>
        </p:spPr>
        <p:txBody>
          <a:bodyPr/>
          <a:lstStyle/>
          <a:p>
            <a:pPr algn="r" eaLnBrk="1" hangingPunct="1"/>
            <a:r>
              <a:rPr kumimoji="0" lang="zh-CN" altLang="en-US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信号处理及其目的</a:t>
            </a:r>
            <a:endParaRPr kumimoji="0" lang="zh-CN" altLang="en-US"/>
          </a:p>
        </p:txBody>
      </p:sp>
      <p:sp>
        <p:nvSpPr>
          <p:cNvPr id="18436" name="Text Box 3"/>
          <p:cNvSpPr>
            <a:spLocks noChangeArrowheads="1"/>
          </p:cNvSpPr>
          <p:nvPr/>
        </p:nvSpPr>
        <p:spPr bwMode="auto">
          <a:xfrm>
            <a:off x="660512" y="1041288"/>
            <a:ext cx="1806575" cy="57943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>
                <a:solidFill>
                  <a:schemeClr val="bg1"/>
                </a:solidFill>
              </a:rPr>
              <a:t>信号处理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18437" name="Text Box 4"/>
          <p:cNvSpPr>
            <a:spLocks noChangeArrowheads="1"/>
          </p:cNvSpPr>
          <p:nvPr/>
        </p:nvSpPr>
        <p:spPr bwMode="auto">
          <a:xfrm>
            <a:off x="1112944" y="1707890"/>
            <a:ext cx="6645066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400" dirty="0">
                <a:solidFill>
                  <a:schemeClr val="bg1"/>
                </a:solidFill>
                <a:ea typeface="华文中宋" panose="02010600040101010101" pitchFamily="2" charset="-122"/>
              </a:rPr>
              <a:t>对信号进行变换、分析和综合等处理过程的统称</a:t>
            </a:r>
            <a:endParaRPr kumimoji="0" lang="zh-CN" altLang="en-US" sz="2400" dirty="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18438" name="Text Box 5"/>
          <p:cNvSpPr>
            <a:spLocks noChangeArrowheads="1"/>
          </p:cNvSpPr>
          <p:nvPr/>
        </p:nvSpPr>
        <p:spPr bwMode="auto">
          <a:xfrm>
            <a:off x="660512" y="2548749"/>
            <a:ext cx="3025775" cy="57943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dirty="0">
                <a:solidFill>
                  <a:schemeClr val="bg1"/>
                </a:solidFill>
              </a:rPr>
              <a:t>信号处理的目的</a:t>
            </a:r>
            <a:endParaRPr kumimoji="0" lang="zh-CN" altLang="en-US" sz="2400" dirty="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18439" name="Text Box 6"/>
          <p:cNvSpPr>
            <a:spLocks noChangeArrowheads="1"/>
          </p:cNvSpPr>
          <p:nvPr/>
        </p:nvSpPr>
        <p:spPr bwMode="auto">
          <a:xfrm>
            <a:off x="1300163" y="3505200"/>
            <a:ext cx="1209675" cy="409575"/>
          </a:xfrm>
          <a:prstGeom prst="rect">
            <a:avLst/>
          </a:prstGeom>
          <a:noFill/>
          <a:ln w="12700" cap="sq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000">
                <a:solidFill>
                  <a:schemeClr val="bg1"/>
                </a:solidFill>
                <a:ea typeface="华文中宋" panose="02010600040101010101" pitchFamily="2" charset="-122"/>
              </a:rPr>
              <a:t>去伪存真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18440" name="Text Box 7"/>
          <p:cNvSpPr>
            <a:spLocks noChangeArrowheads="1"/>
          </p:cNvSpPr>
          <p:nvPr/>
        </p:nvSpPr>
        <p:spPr bwMode="auto">
          <a:xfrm>
            <a:off x="1300163" y="4391025"/>
            <a:ext cx="1209675" cy="409575"/>
          </a:xfrm>
          <a:prstGeom prst="rect">
            <a:avLst/>
          </a:prstGeom>
          <a:noFill/>
          <a:ln w="12700" cap="sq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000">
                <a:solidFill>
                  <a:schemeClr val="bg1"/>
                </a:solidFill>
                <a:ea typeface="华文中宋" panose="02010600040101010101" pitchFamily="2" charset="-122"/>
              </a:rPr>
              <a:t>特征抽取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18441" name="Text Box 8"/>
          <p:cNvSpPr>
            <a:spLocks noChangeArrowheads="1"/>
          </p:cNvSpPr>
          <p:nvPr/>
        </p:nvSpPr>
        <p:spPr bwMode="auto">
          <a:xfrm>
            <a:off x="1300163" y="5257800"/>
            <a:ext cx="1209675" cy="409575"/>
          </a:xfrm>
          <a:prstGeom prst="rect">
            <a:avLst/>
          </a:prstGeom>
          <a:noFill/>
          <a:ln w="12700" cap="sq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000">
                <a:solidFill>
                  <a:schemeClr val="bg1"/>
                </a:solidFill>
                <a:ea typeface="华文中宋" panose="02010600040101010101" pitchFamily="2" charset="-122"/>
              </a:rPr>
              <a:t>编码解码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18443" name="Text Box 10"/>
          <p:cNvSpPr>
            <a:spLocks noChangeArrowheads="1"/>
          </p:cNvSpPr>
          <p:nvPr/>
        </p:nvSpPr>
        <p:spPr bwMode="auto">
          <a:xfrm>
            <a:off x="2805113" y="4359742"/>
            <a:ext cx="4967287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000" dirty="0">
                <a:solidFill>
                  <a:schemeClr val="bg1"/>
                </a:solidFill>
                <a:ea typeface="华文中宋" panose="02010600040101010101" pitchFamily="2" charset="-122"/>
              </a:rPr>
              <a:t>把信号变成易于进行分析和识别的形式</a:t>
            </a:r>
            <a:endParaRPr kumimoji="0" lang="zh-CN" altLang="en-US" sz="2400" dirty="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18444" name="Text Box 11"/>
          <p:cNvSpPr>
            <a:spLocks noChangeArrowheads="1"/>
          </p:cNvSpPr>
          <p:nvPr/>
        </p:nvSpPr>
        <p:spPr bwMode="auto">
          <a:xfrm>
            <a:off x="2819400" y="5161529"/>
            <a:ext cx="6019800" cy="710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000" dirty="0">
                <a:solidFill>
                  <a:schemeClr val="bg1"/>
                </a:solidFill>
                <a:ea typeface="华文中宋" panose="02010600040101010101" pitchFamily="2" charset="-122"/>
              </a:rPr>
              <a:t>把信号变成易于传输、交换与存储的形式（编码），或从编码信号中恢复出原始信号（解码）</a:t>
            </a:r>
            <a:endParaRPr kumimoji="0" lang="zh-CN" altLang="en-US" sz="2400" dirty="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14" name="Text Box 9"/>
          <p:cNvSpPr>
            <a:spLocks noChangeArrowheads="1"/>
          </p:cNvSpPr>
          <p:nvPr/>
        </p:nvSpPr>
        <p:spPr bwMode="auto">
          <a:xfrm>
            <a:off x="2790703" y="3493874"/>
            <a:ext cx="6042025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000" dirty="0">
                <a:solidFill>
                  <a:schemeClr val="bg1"/>
                </a:solidFill>
                <a:ea typeface="华文中宋" panose="02010600040101010101" pitchFamily="2" charset="-122"/>
              </a:rPr>
              <a:t>去除信号中冗余的和次要的成分</a:t>
            </a:r>
            <a:endParaRPr kumimoji="0" lang="en-US" altLang="zh-CN" sz="2000" dirty="0">
              <a:solidFill>
                <a:schemeClr val="bg1"/>
              </a:solidFill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ransition advTm="532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69DD79D6-5050-417B-B964-9C4939B58A92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22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140200" y="150813"/>
            <a:ext cx="4876800" cy="685800"/>
          </a:xfrm>
        </p:spPr>
        <p:txBody>
          <a:bodyPr/>
          <a:lstStyle/>
          <a:p>
            <a:pPr algn="r" eaLnBrk="1" hangingPunct="1"/>
            <a:r>
              <a:rPr kumimoji="0" lang="zh-CN" altLang="en-US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信号处理及其目的</a:t>
            </a:r>
            <a:endParaRPr kumimoji="0" lang="zh-CN" altLang="en-US"/>
          </a:p>
        </p:txBody>
      </p:sp>
      <p:sp>
        <p:nvSpPr>
          <p:cNvPr id="18436" name="Text Box 3"/>
          <p:cNvSpPr>
            <a:spLocks noChangeArrowheads="1"/>
          </p:cNvSpPr>
          <p:nvPr/>
        </p:nvSpPr>
        <p:spPr bwMode="auto">
          <a:xfrm>
            <a:off x="660512" y="1041288"/>
            <a:ext cx="1806575" cy="57943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>
                <a:solidFill>
                  <a:schemeClr val="bg1"/>
                </a:solidFill>
              </a:rPr>
              <a:t>信号处理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18437" name="Text Box 4"/>
          <p:cNvSpPr>
            <a:spLocks noChangeArrowheads="1"/>
          </p:cNvSpPr>
          <p:nvPr/>
        </p:nvSpPr>
        <p:spPr bwMode="auto">
          <a:xfrm>
            <a:off x="1112944" y="1707890"/>
            <a:ext cx="6645066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400" dirty="0">
                <a:solidFill>
                  <a:schemeClr val="bg1"/>
                </a:solidFill>
                <a:ea typeface="华文中宋" panose="02010600040101010101" pitchFamily="2" charset="-122"/>
              </a:rPr>
              <a:t>对信号进行变换、分析和综合等处理过程的统称</a:t>
            </a:r>
            <a:endParaRPr kumimoji="0" lang="zh-CN" altLang="en-US" sz="2400" dirty="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18438" name="Text Box 5"/>
          <p:cNvSpPr>
            <a:spLocks noChangeArrowheads="1"/>
          </p:cNvSpPr>
          <p:nvPr/>
        </p:nvSpPr>
        <p:spPr bwMode="auto">
          <a:xfrm>
            <a:off x="660512" y="2548749"/>
            <a:ext cx="3025775" cy="57943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dirty="0">
                <a:solidFill>
                  <a:schemeClr val="bg1"/>
                </a:solidFill>
              </a:rPr>
              <a:t>信号处理的目的</a:t>
            </a:r>
            <a:endParaRPr kumimoji="0" lang="zh-CN" altLang="en-US" sz="2400" dirty="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18439" name="Text Box 6"/>
          <p:cNvSpPr>
            <a:spLocks noChangeArrowheads="1"/>
          </p:cNvSpPr>
          <p:nvPr/>
        </p:nvSpPr>
        <p:spPr bwMode="auto">
          <a:xfrm>
            <a:off x="1300163" y="3505200"/>
            <a:ext cx="1209675" cy="409575"/>
          </a:xfrm>
          <a:prstGeom prst="rect">
            <a:avLst/>
          </a:prstGeom>
          <a:noFill/>
          <a:ln w="12700" cap="sq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000">
                <a:solidFill>
                  <a:schemeClr val="bg1"/>
                </a:solidFill>
                <a:ea typeface="华文中宋" panose="02010600040101010101" pitchFamily="2" charset="-122"/>
              </a:rPr>
              <a:t>去伪存真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18440" name="Text Box 7"/>
          <p:cNvSpPr>
            <a:spLocks noChangeArrowheads="1"/>
          </p:cNvSpPr>
          <p:nvPr/>
        </p:nvSpPr>
        <p:spPr bwMode="auto">
          <a:xfrm>
            <a:off x="1300163" y="4391025"/>
            <a:ext cx="1209675" cy="409575"/>
          </a:xfrm>
          <a:prstGeom prst="rect">
            <a:avLst/>
          </a:prstGeom>
          <a:noFill/>
          <a:ln w="12700" cap="sq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000">
                <a:solidFill>
                  <a:schemeClr val="bg1"/>
                </a:solidFill>
                <a:ea typeface="华文中宋" panose="02010600040101010101" pitchFamily="2" charset="-122"/>
              </a:rPr>
              <a:t>特征抽取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18441" name="Text Box 8"/>
          <p:cNvSpPr>
            <a:spLocks noChangeArrowheads="1"/>
          </p:cNvSpPr>
          <p:nvPr/>
        </p:nvSpPr>
        <p:spPr bwMode="auto">
          <a:xfrm>
            <a:off x="1300163" y="5257800"/>
            <a:ext cx="1209675" cy="409575"/>
          </a:xfrm>
          <a:prstGeom prst="rect">
            <a:avLst/>
          </a:prstGeom>
          <a:noFill/>
          <a:ln w="12700" cap="sq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000">
                <a:solidFill>
                  <a:schemeClr val="bg1"/>
                </a:solidFill>
                <a:ea typeface="华文中宋" panose="02010600040101010101" pitchFamily="2" charset="-122"/>
              </a:rPr>
              <a:t>编码解码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18442" name="Text Box 9"/>
          <p:cNvSpPr>
            <a:spLocks noChangeArrowheads="1"/>
          </p:cNvSpPr>
          <p:nvPr/>
        </p:nvSpPr>
        <p:spPr bwMode="auto">
          <a:xfrm>
            <a:off x="2790703" y="3493874"/>
            <a:ext cx="6042025" cy="787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000" dirty="0">
                <a:solidFill>
                  <a:schemeClr val="bg1"/>
                </a:solidFill>
                <a:ea typeface="华文中宋" panose="02010600040101010101" pitchFamily="2" charset="-122"/>
              </a:rPr>
              <a:t>去除信号中冗余的和次要的成分</a:t>
            </a:r>
            <a:endParaRPr kumimoji="0" lang="en-US" altLang="zh-CN" sz="2000" dirty="0">
              <a:solidFill>
                <a:schemeClr val="bg1"/>
              </a:solidFill>
              <a:ea typeface="华文中宋" panose="02010600040101010101" pitchFamily="2" charset="-122"/>
            </a:endParaRPr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kumimoji="0" lang="en-US" altLang="zh-CN" sz="2000" dirty="0">
                <a:solidFill>
                  <a:srgbClr val="FF0000"/>
                </a:solidFill>
                <a:ea typeface="华文中宋" panose="02010600040101010101" pitchFamily="2" charset="-122"/>
              </a:rPr>
              <a:t>Q: </a:t>
            </a:r>
            <a:r>
              <a:rPr kumimoji="0" lang="zh-CN" altLang="en-US" sz="2000" dirty="0">
                <a:solidFill>
                  <a:srgbClr val="FF0000"/>
                </a:solidFill>
                <a:ea typeface="华文中宋" panose="02010600040101010101" pitchFamily="2" charset="-122"/>
              </a:rPr>
              <a:t>去除方法能保证信号“不失真”吗？</a:t>
            </a:r>
            <a:endParaRPr kumimoji="0" lang="zh-CN" altLang="en-US" sz="2400" dirty="0">
              <a:solidFill>
                <a:srgbClr val="FF0000"/>
              </a:solidFill>
              <a:ea typeface="方正姚体" panose="02010601030101010101" pitchFamily="2" charset="-122"/>
            </a:endParaRPr>
          </a:p>
        </p:txBody>
      </p:sp>
      <p:sp>
        <p:nvSpPr>
          <p:cNvPr id="18443" name="Text Box 10"/>
          <p:cNvSpPr>
            <a:spLocks noChangeArrowheads="1"/>
          </p:cNvSpPr>
          <p:nvPr/>
        </p:nvSpPr>
        <p:spPr bwMode="auto">
          <a:xfrm>
            <a:off x="2805113" y="4359742"/>
            <a:ext cx="4967287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000" dirty="0">
                <a:solidFill>
                  <a:schemeClr val="bg1"/>
                </a:solidFill>
                <a:ea typeface="华文中宋" panose="02010600040101010101" pitchFamily="2" charset="-122"/>
              </a:rPr>
              <a:t>把信号变成易于进行分析和识别的形式</a:t>
            </a:r>
            <a:endParaRPr kumimoji="0" lang="zh-CN" altLang="en-US" sz="2400" dirty="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18444" name="Text Box 11"/>
          <p:cNvSpPr>
            <a:spLocks noChangeArrowheads="1"/>
          </p:cNvSpPr>
          <p:nvPr/>
        </p:nvSpPr>
        <p:spPr bwMode="auto">
          <a:xfrm>
            <a:off x="2819400" y="5161529"/>
            <a:ext cx="6019800" cy="710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000" dirty="0">
                <a:solidFill>
                  <a:schemeClr val="bg1"/>
                </a:solidFill>
                <a:ea typeface="华文中宋" panose="02010600040101010101" pitchFamily="2" charset="-122"/>
              </a:rPr>
              <a:t>把信号变成易于传输、交换与存储的形式（编码），或从编码信号中恢复出原始信号（解码）</a:t>
            </a:r>
            <a:endParaRPr kumimoji="0" lang="zh-CN" altLang="en-US" sz="2400" dirty="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5745091"/>
      </p:ext>
    </p:extLst>
  </p:cSld>
  <p:clrMapOvr>
    <a:masterClrMapping/>
  </p:clrMapOvr>
  <p:transition advTm="532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3" name="Text Box 10"/>
          <p:cNvSpPr>
            <a:spLocks noChangeArrowheads="1"/>
          </p:cNvSpPr>
          <p:nvPr/>
        </p:nvSpPr>
        <p:spPr bwMode="auto">
          <a:xfrm>
            <a:off x="2805113" y="4359742"/>
            <a:ext cx="4967287" cy="863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000" dirty="0">
                <a:solidFill>
                  <a:schemeClr val="bg1"/>
                </a:solidFill>
                <a:ea typeface="华文中宋" panose="02010600040101010101" pitchFamily="2" charset="-122"/>
              </a:rPr>
              <a:t>把信号变成易于进行分析和识别的形式</a:t>
            </a:r>
          </a:p>
          <a:p>
            <a:pPr eaLnBrk="1" hangingPunct="1">
              <a:spcBef>
                <a:spcPct val="50000"/>
              </a:spcBef>
            </a:pPr>
            <a:endParaRPr lang="zh-CN" altLang="en-US" sz="2000" dirty="0">
              <a:solidFill>
                <a:schemeClr val="bg1"/>
              </a:solidFill>
              <a:ea typeface="华文中宋" panose="02010600040101010101" pitchFamily="2" charset="-122"/>
            </a:endParaRPr>
          </a:p>
        </p:txBody>
      </p:sp>
      <p:sp>
        <p:nvSpPr>
          <p:cNvPr id="13" name="Text Box 10"/>
          <p:cNvSpPr>
            <a:spLocks noChangeArrowheads="1"/>
          </p:cNvSpPr>
          <p:nvPr/>
        </p:nvSpPr>
        <p:spPr bwMode="auto">
          <a:xfrm>
            <a:off x="2805113" y="4359742"/>
            <a:ext cx="6338887" cy="1710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000" dirty="0">
                <a:solidFill>
                  <a:schemeClr val="bg1"/>
                </a:solidFill>
                <a:ea typeface="华文中宋" panose="02010600040101010101" pitchFamily="2" charset="-122"/>
              </a:rPr>
              <a:t>把信号变成易于进行分析和识别的形式</a:t>
            </a:r>
            <a:endParaRPr lang="en-US" altLang="zh-CN" sz="2000" dirty="0">
              <a:solidFill>
                <a:schemeClr val="bg1"/>
              </a:solidFill>
              <a:ea typeface="华文中宋" panose="02010600040101010101" pitchFamily="2" charset="-122"/>
            </a:endParaRPr>
          </a:p>
          <a:p>
            <a:pPr eaLnBrk="1" hangingPunct="1">
              <a:spcBef>
                <a:spcPts val="600"/>
              </a:spcBef>
            </a:pPr>
            <a:r>
              <a:rPr lang="en-US" altLang="zh-CN" sz="2000" dirty="0">
                <a:solidFill>
                  <a:srgbClr val="FF0000"/>
                </a:solidFill>
                <a:ea typeface="华文中宋" panose="02010600040101010101" pitchFamily="2" charset="-122"/>
              </a:rPr>
              <a:t>Q: </a:t>
            </a:r>
            <a:r>
              <a:rPr lang="zh-CN" altLang="en-US" sz="2000" dirty="0">
                <a:solidFill>
                  <a:srgbClr val="FF0000"/>
                </a:solidFill>
                <a:ea typeface="华文中宋" panose="02010600040101010101" pitchFamily="2" charset="-122"/>
              </a:rPr>
              <a:t>域的“变换”过程中信号会有信息损失吗？</a:t>
            </a:r>
            <a:endParaRPr lang="zh-CN" altLang="en-US" dirty="0">
              <a:solidFill>
                <a:srgbClr val="FF0000"/>
              </a:solidFill>
              <a:ea typeface="方正姚体" panose="02010601030101010101" pitchFamily="2" charset="-122"/>
            </a:endParaRPr>
          </a:p>
          <a:p>
            <a:pPr eaLnBrk="1" hangingPunct="1">
              <a:spcBef>
                <a:spcPct val="50000"/>
              </a:spcBef>
            </a:pPr>
            <a:endParaRPr lang="en-US" altLang="zh-CN" sz="2000" dirty="0">
              <a:solidFill>
                <a:schemeClr val="bg1"/>
              </a:solidFill>
              <a:ea typeface="华文中宋" panose="02010600040101010101" pitchFamily="2" charset="-122"/>
            </a:endParaRPr>
          </a:p>
          <a:p>
            <a:pPr eaLnBrk="1" hangingPunct="1">
              <a:spcBef>
                <a:spcPct val="50000"/>
              </a:spcBef>
            </a:pPr>
            <a:endParaRPr lang="zh-CN" altLang="en-US" sz="2000" dirty="0">
              <a:solidFill>
                <a:schemeClr val="bg1"/>
              </a:solidFill>
              <a:ea typeface="华文中宋" panose="02010600040101010101" pitchFamily="2" charset="-122"/>
            </a:endParaRPr>
          </a:p>
        </p:txBody>
      </p:sp>
      <p:sp>
        <p:nvSpPr>
          <p:cNvPr id="1843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69DD79D6-5050-417B-B964-9C4939B58A92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23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140200" y="150813"/>
            <a:ext cx="4876800" cy="685800"/>
          </a:xfrm>
        </p:spPr>
        <p:txBody>
          <a:bodyPr/>
          <a:lstStyle/>
          <a:p>
            <a:pPr algn="r" eaLnBrk="1" hangingPunct="1"/>
            <a:r>
              <a:rPr kumimoji="0" lang="zh-CN" altLang="en-US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信号处理及其目的</a:t>
            </a:r>
            <a:endParaRPr kumimoji="0" lang="zh-CN" altLang="en-US"/>
          </a:p>
        </p:txBody>
      </p:sp>
      <p:sp>
        <p:nvSpPr>
          <p:cNvPr id="18436" name="Text Box 3"/>
          <p:cNvSpPr>
            <a:spLocks noChangeArrowheads="1"/>
          </p:cNvSpPr>
          <p:nvPr/>
        </p:nvSpPr>
        <p:spPr bwMode="auto">
          <a:xfrm>
            <a:off x="660512" y="1041288"/>
            <a:ext cx="1806575" cy="57943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>
                <a:solidFill>
                  <a:schemeClr val="bg1"/>
                </a:solidFill>
              </a:rPr>
              <a:t>信号处理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18437" name="Text Box 4"/>
          <p:cNvSpPr>
            <a:spLocks noChangeArrowheads="1"/>
          </p:cNvSpPr>
          <p:nvPr/>
        </p:nvSpPr>
        <p:spPr bwMode="auto">
          <a:xfrm>
            <a:off x="1112944" y="1707890"/>
            <a:ext cx="6645066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400" dirty="0">
                <a:solidFill>
                  <a:schemeClr val="bg1"/>
                </a:solidFill>
                <a:ea typeface="华文中宋" panose="02010600040101010101" pitchFamily="2" charset="-122"/>
              </a:rPr>
              <a:t>对信号进行变换、分析和综合等处理过程的统称</a:t>
            </a:r>
            <a:endParaRPr kumimoji="0" lang="zh-CN" altLang="en-US" sz="2400" dirty="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18438" name="Text Box 5"/>
          <p:cNvSpPr>
            <a:spLocks noChangeArrowheads="1"/>
          </p:cNvSpPr>
          <p:nvPr/>
        </p:nvSpPr>
        <p:spPr bwMode="auto">
          <a:xfrm>
            <a:off x="660512" y="2548749"/>
            <a:ext cx="3025775" cy="57943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dirty="0">
                <a:solidFill>
                  <a:schemeClr val="bg1"/>
                </a:solidFill>
              </a:rPr>
              <a:t>信号处理的目的</a:t>
            </a:r>
            <a:endParaRPr kumimoji="0" lang="zh-CN" altLang="en-US" sz="2400" dirty="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18439" name="Text Box 6"/>
          <p:cNvSpPr>
            <a:spLocks noChangeArrowheads="1"/>
          </p:cNvSpPr>
          <p:nvPr/>
        </p:nvSpPr>
        <p:spPr bwMode="auto">
          <a:xfrm>
            <a:off x="1300163" y="3505200"/>
            <a:ext cx="1209675" cy="409575"/>
          </a:xfrm>
          <a:prstGeom prst="rect">
            <a:avLst/>
          </a:prstGeom>
          <a:noFill/>
          <a:ln w="12700" cap="sq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000">
                <a:solidFill>
                  <a:schemeClr val="bg1"/>
                </a:solidFill>
                <a:ea typeface="华文中宋" panose="02010600040101010101" pitchFamily="2" charset="-122"/>
              </a:rPr>
              <a:t>去伪存真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18440" name="Text Box 7"/>
          <p:cNvSpPr>
            <a:spLocks noChangeArrowheads="1"/>
          </p:cNvSpPr>
          <p:nvPr/>
        </p:nvSpPr>
        <p:spPr bwMode="auto">
          <a:xfrm>
            <a:off x="1300163" y="4391025"/>
            <a:ext cx="1209675" cy="409575"/>
          </a:xfrm>
          <a:prstGeom prst="rect">
            <a:avLst/>
          </a:prstGeom>
          <a:noFill/>
          <a:ln w="12700" cap="sq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000">
                <a:solidFill>
                  <a:schemeClr val="bg1"/>
                </a:solidFill>
                <a:ea typeface="华文中宋" panose="02010600040101010101" pitchFamily="2" charset="-122"/>
              </a:rPr>
              <a:t>特征抽取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18441" name="Text Box 8"/>
          <p:cNvSpPr>
            <a:spLocks noChangeArrowheads="1"/>
          </p:cNvSpPr>
          <p:nvPr/>
        </p:nvSpPr>
        <p:spPr bwMode="auto">
          <a:xfrm>
            <a:off x="1300163" y="5257800"/>
            <a:ext cx="1209675" cy="409575"/>
          </a:xfrm>
          <a:prstGeom prst="rect">
            <a:avLst/>
          </a:prstGeom>
          <a:noFill/>
          <a:ln w="12700" cap="sq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000">
                <a:solidFill>
                  <a:schemeClr val="bg1"/>
                </a:solidFill>
                <a:ea typeface="华文中宋" panose="02010600040101010101" pitchFamily="2" charset="-122"/>
              </a:rPr>
              <a:t>编码解码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18442" name="Text Box 9"/>
          <p:cNvSpPr>
            <a:spLocks noChangeArrowheads="1"/>
          </p:cNvSpPr>
          <p:nvPr/>
        </p:nvSpPr>
        <p:spPr bwMode="auto">
          <a:xfrm>
            <a:off x="2790703" y="3493874"/>
            <a:ext cx="6042025" cy="787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000" dirty="0">
                <a:solidFill>
                  <a:schemeClr val="bg1"/>
                </a:solidFill>
                <a:ea typeface="华文中宋" panose="02010600040101010101" pitchFamily="2" charset="-122"/>
              </a:rPr>
              <a:t>去除信号中冗余的和次要的成分</a:t>
            </a:r>
            <a:endParaRPr kumimoji="0" lang="en-US" altLang="zh-CN" sz="2000" dirty="0">
              <a:solidFill>
                <a:schemeClr val="bg1"/>
              </a:solidFill>
              <a:ea typeface="华文中宋" panose="02010600040101010101" pitchFamily="2" charset="-122"/>
            </a:endParaRPr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kumimoji="0" lang="en-US" altLang="zh-CN" sz="2000" dirty="0">
                <a:solidFill>
                  <a:srgbClr val="FF0000"/>
                </a:solidFill>
                <a:ea typeface="华文中宋" panose="02010600040101010101" pitchFamily="2" charset="-122"/>
              </a:rPr>
              <a:t>Q: </a:t>
            </a:r>
            <a:r>
              <a:rPr kumimoji="0" lang="zh-CN" altLang="en-US" sz="2000" dirty="0">
                <a:solidFill>
                  <a:srgbClr val="FF0000"/>
                </a:solidFill>
                <a:ea typeface="华文中宋" panose="02010600040101010101" pitchFamily="2" charset="-122"/>
              </a:rPr>
              <a:t>去除方法能保证信号“不失真”吗？</a:t>
            </a:r>
            <a:endParaRPr kumimoji="0" lang="zh-CN" altLang="en-US" sz="2400" dirty="0">
              <a:solidFill>
                <a:srgbClr val="FF0000"/>
              </a:solidFill>
              <a:ea typeface="方正姚体" panose="02010601030101010101" pitchFamily="2" charset="-122"/>
            </a:endParaRPr>
          </a:p>
        </p:txBody>
      </p:sp>
      <p:sp>
        <p:nvSpPr>
          <p:cNvPr id="18444" name="Text Box 11"/>
          <p:cNvSpPr>
            <a:spLocks noChangeArrowheads="1"/>
          </p:cNvSpPr>
          <p:nvPr/>
        </p:nvSpPr>
        <p:spPr bwMode="auto">
          <a:xfrm>
            <a:off x="2819400" y="5161529"/>
            <a:ext cx="6019800" cy="710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t" anchorCtr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000" dirty="0">
                <a:solidFill>
                  <a:schemeClr val="bg1"/>
                </a:solidFill>
                <a:ea typeface="华文中宋" panose="02010600040101010101" pitchFamily="2" charset="-122"/>
              </a:rPr>
              <a:t>把信号变成易于传输、交换与存储的形式（编码），或从编码信号中恢复出原始信号（解码）</a:t>
            </a:r>
            <a:endParaRPr kumimoji="0" lang="en-US" altLang="zh-CN" sz="2000" dirty="0">
              <a:solidFill>
                <a:schemeClr val="bg1"/>
              </a:solidFill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3688918"/>
      </p:ext>
    </p:extLst>
  </p:cSld>
  <p:clrMapOvr>
    <a:masterClrMapping/>
  </p:clrMapOvr>
  <p:transition advTm="532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3" name="Text Box 10"/>
          <p:cNvSpPr>
            <a:spLocks noChangeArrowheads="1"/>
          </p:cNvSpPr>
          <p:nvPr/>
        </p:nvSpPr>
        <p:spPr bwMode="auto">
          <a:xfrm>
            <a:off x="2805113" y="4359742"/>
            <a:ext cx="4967287" cy="863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000" dirty="0">
                <a:solidFill>
                  <a:schemeClr val="bg1"/>
                </a:solidFill>
                <a:ea typeface="华文中宋" panose="02010600040101010101" pitchFamily="2" charset="-122"/>
              </a:rPr>
              <a:t>把信号变成易于进行分析和识别的形式</a:t>
            </a:r>
            <a:endParaRPr lang="en-US" altLang="zh-CN" sz="2000" dirty="0">
              <a:solidFill>
                <a:schemeClr val="bg1"/>
              </a:solidFill>
              <a:ea typeface="华文中宋" panose="02010600040101010101" pitchFamily="2" charset="-122"/>
            </a:endParaRPr>
          </a:p>
          <a:p>
            <a:pPr eaLnBrk="1" hangingPunct="1">
              <a:spcBef>
                <a:spcPct val="50000"/>
              </a:spcBef>
            </a:pPr>
            <a:endParaRPr lang="zh-CN" altLang="en-US" sz="2000" dirty="0">
              <a:solidFill>
                <a:schemeClr val="bg1"/>
              </a:solidFill>
              <a:ea typeface="华文中宋" panose="02010600040101010101" pitchFamily="2" charset="-122"/>
            </a:endParaRPr>
          </a:p>
        </p:txBody>
      </p:sp>
      <p:sp>
        <p:nvSpPr>
          <p:cNvPr id="13" name="Text Box 10"/>
          <p:cNvSpPr>
            <a:spLocks noChangeArrowheads="1"/>
          </p:cNvSpPr>
          <p:nvPr/>
        </p:nvSpPr>
        <p:spPr bwMode="auto">
          <a:xfrm>
            <a:off x="2805113" y="4359742"/>
            <a:ext cx="6338887" cy="1710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000" dirty="0">
                <a:solidFill>
                  <a:schemeClr val="bg1"/>
                </a:solidFill>
                <a:ea typeface="华文中宋" panose="02010600040101010101" pitchFamily="2" charset="-122"/>
              </a:rPr>
              <a:t>把信号变成易于进行分析和识别的形式</a:t>
            </a:r>
            <a:endParaRPr lang="en-US" altLang="zh-CN" sz="2000" dirty="0">
              <a:solidFill>
                <a:schemeClr val="bg1"/>
              </a:solidFill>
              <a:ea typeface="华文中宋" panose="02010600040101010101" pitchFamily="2" charset="-122"/>
            </a:endParaRPr>
          </a:p>
          <a:p>
            <a:pPr eaLnBrk="1" hangingPunct="1">
              <a:spcBef>
                <a:spcPts val="600"/>
              </a:spcBef>
            </a:pPr>
            <a:r>
              <a:rPr lang="en-US" altLang="zh-CN" sz="2000" dirty="0">
                <a:solidFill>
                  <a:srgbClr val="FF0000"/>
                </a:solidFill>
                <a:ea typeface="华文中宋" panose="02010600040101010101" pitchFamily="2" charset="-122"/>
              </a:rPr>
              <a:t>Q: </a:t>
            </a:r>
            <a:r>
              <a:rPr lang="zh-CN" altLang="en-US" sz="2000" dirty="0">
                <a:solidFill>
                  <a:srgbClr val="FF0000"/>
                </a:solidFill>
                <a:ea typeface="华文中宋" panose="02010600040101010101" pitchFamily="2" charset="-122"/>
              </a:rPr>
              <a:t>域的“变换”过程中信号会有信息损失吗？</a:t>
            </a:r>
            <a:endParaRPr lang="zh-CN" altLang="en-US" dirty="0">
              <a:solidFill>
                <a:srgbClr val="FF0000"/>
              </a:solidFill>
              <a:ea typeface="方正姚体" panose="02010601030101010101" pitchFamily="2" charset="-122"/>
            </a:endParaRPr>
          </a:p>
          <a:p>
            <a:pPr eaLnBrk="1" hangingPunct="1">
              <a:spcBef>
                <a:spcPct val="50000"/>
              </a:spcBef>
            </a:pPr>
            <a:endParaRPr lang="en-US" altLang="zh-CN" sz="2000" dirty="0">
              <a:solidFill>
                <a:schemeClr val="bg1"/>
              </a:solidFill>
              <a:ea typeface="华文中宋" panose="02010600040101010101" pitchFamily="2" charset="-122"/>
            </a:endParaRPr>
          </a:p>
          <a:p>
            <a:pPr eaLnBrk="1" hangingPunct="1">
              <a:spcBef>
                <a:spcPct val="50000"/>
              </a:spcBef>
            </a:pPr>
            <a:endParaRPr lang="zh-CN" altLang="en-US" sz="2000" dirty="0">
              <a:solidFill>
                <a:schemeClr val="bg1"/>
              </a:solidFill>
              <a:ea typeface="华文中宋" panose="02010600040101010101" pitchFamily="2" charset="-122"/>
            </a:endParaRPr>
          </a:p>
        </p:txBody>
      </p:sp>
      <p:sp>
        <p:nvSpPr>
          <p:cNvPr id="1843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69DD79D6-5050-417B-B964-9C4939B58A92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24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140200" y="150813"/>
            <a:ext cx="4876800" cy="685800"/>
          </a:xfrm>
        </p:spPr>
        <p:txBody>
          <a:bodyPr/>
          <a:lstStyle/>
          <a:p>
            <a:pPr algn="r" eaLnBrk="1" hangingPunct="1"/>
            <a:r>
              <a:rPr kumimoji="0" lang="zh-CN" altLang="en-US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信号处理及其目的</a:t>
            </a:r>
            <a:endParaRPr kumimoji="0" lang="zh-CN" altLang="en-US"/>
          </a:p>
        </p:txBody>
      </p:sp>
      <p:sp>
        <p:nvSpPr>
          <p:cNvPr id="18436" name="Text Box 3"/>
          <p:cNvSpPr>
            <a:spLocks noChangeArrowheads="1"/>
          </p:cNvSpPr>
          <p:nvPr/>
        </p:nvSpPr>
        <p:spPr bwMode="auto">
          <a:xfrm>
            <a:off x="660512" y="1041288"/>
            <a:ext cx="1806575" cy="57943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>
                <a:solidFill>
                  <a:schemeClr val="bg1"/>
                </a:solidFill>
              </a:rPr>
              <a:t>信号处理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18437" name="Text Box 4"/>
          <p:cNvSpPr>
            <a:spLocks noChangeArrowheads="1"/>
          </p:cNvSpPr>
          <p:nvPr/>
        </p:nvSpPr>
        <p:spPr bwMode="auto">
          <a:xfrm>
            <a:off x="1112944" y="1707890"/>
            <a:ext cx="6645066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400" dirty="0">
                <a:solidFill>
                  <a:schemeClr val="bg1"/>
                </a:solidFill>
                <a:ea typeface="华文中宋" panose="02010600040101010101" pitchFamily="2" charset="-122"/>
              </a:rPr>
              <a:t>对信号进行变换、分析和综合等处理过程的统称</a:t>
            </a:r>
            <a:endParaRPr kumimoji="0" lang="zh-CN" altLang="en-US" sz="2400" dirty="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18438" name="Text Box 5"/>
          <p:cNvSpPr>
            <a:spLocks noChangeArrowheads="1"/>
          </p:cNvSpPr>
          <p:nvPr/>
        </p:nvSpPr>
        <p:spPr bwMode="auto">
          <a:xfrm>
            <a:off x="660512" y="2548749"/>
            <a:ext cx="3025775" cy="57943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dirty="0">
                <a:solidFill>
                  <a:schemeClr val="bg1"/>
                </a:solidFill>
              </a:rPr>
              <a:t>信号处理的目的</a:t>
            </a:r>
            <a:endParaRPr kumimoji="0" lang="zh-CN" altLang="en-US" sz="2400" dirty="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18439" name="Text Box 6"/>
          <p:cNvSpPr>
            <a:spLocks noChangeArrowheads="1"/>
          </p:cNvSpPr>
          <p:nvPr/>
        </p:nvSpPr>
        <p:spPr bwMode="auto">
          <a:xfrm>
            <a:off x="1300163" y="3505200"/>
            <a:ext cx="1209675" cy="409575"/>
          </a:xfrm>
          <a:prstGeom prst="rect">
            <a:avLst/>
          </a:prstGeom>
          <a:noFill/>
          <a:ln w="12700" cap="sq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000">
                <a:solidFill>
                  <a:schemeClr val="bg1"/>
                </a:solidFill>
                <a:ea typeface="华文中宋" panose="02010600040101010101" pitchFamily="2" charset="-122"/>
              </a:rPr>
              <a:t>去伪存真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18440" name="Text Box 7"/>
          <p:cNvSpPr>
            <a:spLocks noChangeArrowheads="1"/>
          </p:cNvSpPr>
          <p:nvPr/>
        </p:nvSpPr>
        <p:spPr bwMode="auto">
          <a:xfrm>
            <a:off x="1300163" y="4391025"/>
            <a:ext cx="1209675" cy="409575"/>
          </a:xfrm>
          <a:prstGeom prst="rect">
            <a:avLst/>
          </a:prstGeom>
          <a:noFill/>
          <a:ln w="12700" cap="sq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000">
                <a:solidFill>
                  <a:schemeClr val="bg1"/>
                </a:solidFill>
                <a:ea typeface="华文中宋" panose="02010600040101010101" pitchFamily="2" charset="-122"/>
              </a:rPr>
              <a:t>特征抽取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18441" name="Text Box 8"/>
          <p:cNvSpPr>
            <a:spLocks noChangeArrowheads="1"/>
          </p:cNvSpPr>
          <p:nvPr/>
        </p:nvSpPr>
        <p:spPr bwMode="auto">
          <a:xfrm>
            <a:off x="1300163" y="5257800"/>
            <a:ext cx="1209675" cy="409575"/>
          </a:xfrm>
          <a:prstGeom prst="rect">
            <a:avLst/>
          </a:prstGeom>
          <a:noFill/>
          <a:ln w="12700" cap="sq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000">
                <a:solidFill>
                  <a:schemeClr val="bg1"/>
                </a:solidFill>
                <a:ea typeface="华文中宋" panose="02010600040101010101" pitchFamily="2" charset="-122"/>
              </a:rPr>
              <a:t>编码解码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18442" name="Text Box 9"/>
          <p:cNvSpPr>
            <a:spLocks noChangeArrowheads="1"/>
          </p:cNvSpPr>
          <p:nvPr/>
        </p:nvSpPr>
        <p:spPr bwMode="auto">
          <a:xfrm>
            <a:off x="2790703" y="3493874"/>
            <a:ext cx="6042025" cy="787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000" dirty="0">
                <a:solidFill>
                  <a:schemeClr val="bg1"/>
                </a:solidFill>
                <a:ea typeface="华文中宋" panose="02010600040101010101" pitchFamily="2" charset="-122"/>
              </a:rPr>
              <a:t>去除信号中冗余的和次要的成分</a:t>
            </a:r>
            <a:endParaRPr kumimoji="0" lang="en-US" altLang="zh-CN" sz="2000" dirty="0">
              <a:solidFill>
                <a:schemeClr val="bg1"/>
              </a:solidFill>
              <a:ea typeface="华文中宋" panose="02010600040101010101" pitchFamily="2" charset="-122"/>
            </a:endParaRPr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kumimoji="0" lang="en-US" altLang="zh-CN" sz="2000" dirty="0">
                <a:solidFill>
                  <a:srgbClr val="FF0000"/>
                </a:solidFill>
                <a:ea typeface="华文中宋" panose="02010600040101010101" pitchFamily="2" charset="-122"/>
              </a:rPr>
              <a:t>Q: </a:t>
            </a:r>
            <a:r>
              <a:rPr kumimoji="0" lang="zh-CN" altLang="en-US" sz="2000" dirty="0">
                <a:solidFill>
                  <a:srgbClr val="FF0000"/>
                </a:solidFill>
                <a:ea typeface="华文中宋" panose="02010600040101010101" pitchFamily="2" charset="-122"/>
              </a:rPr>
              <a:t>去除方法能保证信号“不失真”吗？</a:t>
            </a:r>
            <a:endParaRPr kumimoji="0" lang="zh-CN" altLang="en-US" sz="2400" dirty="0">
              <a:solidFill>
                <a:srgbClr val="FF0000"/>
              </a:solidFill>
              <a:ea typeface="方正姚体" panose="02010601030101010101" pitchFamily="2" charset="-122"/>
            </a:endParaRPr>
          </a:p>
        </p:txBody>
      </p:sp>
      <p:sp>
        <p:nvSpPr>
          <p:cNvPr id="18444" name="Text Box 11"/>
          <p:cNvSpPr>
            <a:spLocks noChangeArrowheads="1"/>
          </p:cNvSpPr>
          <p:nvPr/>
        </p:nvSpPr>
        <p:spPr bwMode="auto">
          <a:xfrm>
            <a:off x="2819400" y="5161529"/>
            <a:ext cx="6019800" cy="109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t" anchorCtr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000" dirty="0">
                <a:solidFill>
                  <a:schemeClr val="bg1"/>
                </a:solidFill>
                <a:ea typeface="华文中宋" panose="02010600040101010101" pitchFamily="2" charset="-122"/>
              </a:rPr>
              <a:t>把信号变成易于传输、交换与存储的形式（编码），或从编码信号中恢复出原始信号（解码）</a:t>
            </a:r>
            <a:endParaRPr kumimoji="0" lang="en-US" altLang="zh-CN" sz="2000" dirty="0">
              <a:solidFill>
                <a:schemeClr val="bg1"/>
              </a:solidFill>
              <a:ea typeface="华文中宋" panose="02010600040101010101" pitchFamily="2" charset="-122"/>
            </a:endParaRPr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kumimoji="0" lang="en-US" altLang="zh-CN" sz="2000" dirty="0">
                <a:solidFill>
                  <a:srgbClr val="FF0000"/>
                </a:solidFill>
                <a:ea typeface="华文中宋" panose="02010600040101010101" pitchFamily="2" charset="-122"/>
              </a:rPr>
              <a:t>Q: </a:t>
            </a:r>
            <a:r>
              <a:rPr kumimoji="0" lang="zh-CN" altLang="en-US" sz="2000" dirty="0">
                <a:solidFill>
                  <a:srgbClr val="FF0000"/>
                </a:solidFill>
                <a:ea typeface="华文中宋" panose="02010600040101010101" pitchFamily="2" charset="-122"/>
              </a:rPr>
              <a:t>解码后的信号和编码前的信号还能一模一样吗？</a:t>
            </a:r>
            <a:endParaRPr kumimoji="0" lang="zh-CN" altLang="en-US" sz="2400" dirty="0">
              <a:solidFill>
                <a:srgbClr val="FF0000"/>
              </a:solidFill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7196430"/>
      </p:ext>
    </p:extLst>
  </p:cSld>
  <p:clrMapOvr>
    <a:masterClrMapping/>
  </p:clrMapOvr>
  <p:transition advTm="532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DE4E254C-8AE2-4720-BDB1-ED29484527AE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25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87450" y="188913"/>
            <a:ext cx="7772400" cy="654050"/>
          </a:xfrm>
        </p:spPr>
        <p:txBody>
          <a:bodyPr/>
          <a:lstStyle/>
          <a:p>
            <a:pPr algn="r" eaLnBrk="1" hangingPunct="1"/>
            <a:r>
              <a:rPr kumimoji="0" lang="zh-CN" altLang="en-US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数字信号处理</a:t>
            </a:r>
            <a:r>
              <a:rPr kumimoji="0" lang="en-US" altLang="zh-CN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(DSP)</a:t>
            </a:r>
            <a:r>
              <a:rPr kumimoji="0" lang="zh-CN" altLang="en-US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系统的发展</a:t>
            </a:r>
            <a:endParaRPr kumimoji="0" lang="zh-CN" altLang="en-US"/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3537" y="1072002"/>
            <a:ext cx="8278813" cy="5256212"/>
          </a:xfrm>
        </p:spPr>
        <p:txBody>
          <a:bodyPr/>
          <a:lstStyle/>
          <a:p>
            <a:pPr marL="342900" indent="-342900" algn="l" eaLnBrk="1" hangingPunct="1">
              <a:buFontTx/>
              <a:buChar char="•"/>
            </a:pPr>
            <a:r>
              <a:rPr kumimoji="0" lang="zh-CN" altLang="en-US" sz="3200" dirty="0">
                <a:solidFill>
                  <a:schemeClr val="bg1"/>
                </a:solidFill>
              </a:rPr>
              <a:t>计算机的普及和高速处理能力，引起了数字信号的广泛应用，促进了数字信号技术发展</a:t>
            </a:r>
          </a:p>
          <a:p>
            <a:pPr marL="742950" lvl="1" indent="-285750" algn="l" eaLnBrk="1" hangingPunct="1">
              <a:buFontTx/>
              <a:buChar char="–"/>
            </a:pPr>
            <a:endParaRPr kumimoji="0" lang="zh-CN" altLang="en-US" sz="2400" dirty="0">
              <a:solidFill>
                <a:schemeClr val="bg1"/>
              </a:solidFill>
            </a:endParaRPr>
          </a:p>
          <a:p>
            <a:pPr marL="742950" lvl="1" indent="-285750" algn="l" eaLnBrk="1" hangingPunct="1">
              <a:buFontTx/>
              <a:buChar char="–"/>
            </a:pPr>
            <a:r>
              <a:rPr kumimoji="0" lang="en-US" altLang="zh-CN" sz="2400" dirty="0">
                <a:solidFill>
                  <a:schemeClr val="bg1"/>
                </a:solidFill>
              </a:rPr>
              <a:t>20</a:t>
            </a:r>
            <a:r>
              <a:rPr kumimoji="0" lang="zh-CN" altLang="en-US" sz="2400" dirty="0">
                <a:solidFill>
                  <a:schemeClr val="bg1"/>
                </a:solidFill>
              </a:rPr>
              <a:t>世纪</a:t>
            </a:r>
            <a:r>
              <a:rPr kumimoji="0" lang="en-US" altLang="zh-CN" sz="2400" dirty="0">
                <a:solidFill>
                  <a:schemeClr val="bg1"/>
                </a:solidFill>
              </a:rPr>
              <a:t>60</a:t>
            </a:r>
            <a:r>
              <a:rPr kumimoji="0" lang="zh-CN" altLang="en-US" sz="2400" dirty="0">
                <a:solidFill>
                  <a:schemeClr val="bg1"/>
                </a:solidFill>
              </a:rPr>
              <a:t>年代，</a:t>
            </a:r>
            <a:r>
              <a:rPr kumimoji="0" lang="en-US" altLang="zh-CN" sz="2400" dirty="0">
                <a:solidFill>
                  <a:schemeClr val="bg1"/>
                </a:solidFill>
              </a:rPr>
              <a:t>DSP</a:t>
            </a:r>
            <a:r>
              <a:rPr kumimoji="0" lang="zh-CN" altLang="en-US" sz="2400" dirty="0">
                <a:solidFill>
                  <a:schemeClr val="bg1"/>
                </a:solidFill>
              </a:rPr>
              <a:t>硬件使用分立元件，价格高，体积大</a:t>
            </a:r>
          </a:p>
          <a:p>
            <a:pPr marL="742950" lvl="1" indent="-285750" algn="l" eaLnBrk="1" hangingPunct="1">
              <a:buFontTx/>
              <a:buChar char="–"/>
            </a:pPr>
            <a:r>
              <a:rPr kumimoji="0" lang="en-US" altLang="zh-CN" sz="2400" dirty="0">
                <a:solidFill>
                  <a:schemeClr val="bg1"/>
                </a:solidFill>
              </a:rPr>
              <a:t>1979</a:t>
            </a:r>
            <a:r>
              <a:rPr kumimoji="0" lang="zh-CN" altLang="en-US" sz="2400" dirty="0">
                <a:solidFill>
                  <a:schemeClr val="bg1"/>
                </a:solidFill>
              </a:rPr>
              <a:t>年，</a:t>
            </a:r>
            <a:r>
              <a:rPr kumimoji="0" lang="en-US" altLang="zh-CN" sz="2400" dirty="0">
                <a:solidFill>
                  <a:schemeClr val="bg1"/>
                </a:solidFill>
              </a:rPr>
              <a:t>Intel</a:t>
            </a:r>
            <a:r>
              <a:rPr kumimoji="0" lang="zh-CN" altLang="en-US" sz="2400" dirty="0">
                <a:solidFill>
                  <a:schemeClr val="bg1"/>
                </a:solidFill>
              </a:rPr>
              <a:t>发明了</a:t>
            </a:r>
            <a:r>
              <a:rPr kumimoji="0" lang="en-US" altLang="zh-CN" sz="2400" dirty="0">
                <a:solidFill>
                  <a:schemeClr val="bg1"/>
                </a:solidFill>
              </a:rPr>
              <a:t>2920</a:t>
            </a:r>
            <a:endParaRPr kumimoji="0" lang="zh-CN" altLang="en-US" sz="2400" dirty="0">
              <a:solidFill>
                <a:schemeClr val="bg1"/>
              </a:solidFill>
            </a:endParaRPr>
          </a:p>
          <a:p>
            <a:pPr marL="742950" lvl="1" indent="-285750" algn="l" eaLnBrk="1" hangingPunct="1">
              <a:buFontTx/>
              <a:buChar char="–"/>
            </a:pPr>
            <a:r>
              <a:rPr kumimoji="0" lang="en-US" altLang="zh-CN" sz="2400" dirty="0">
                <a:solidFill>
                  <a:schemeClr val="bg1"/>
                </a:solidFill>
              </a:rPr>
              <a:t>1982</a:t>
            </a:r>
            <a:r>
              <a:rPr kumimoji="0" lang="zh-CN" altLang="en-US" sz="2400" dirty="0">
                <a:solidFill>
                  <a:schemeClr val="bg1"/>
                </a:solidFill>
              </a:rPr>
              <a:t>年，德州仪器公司投放</a:t>
            </a:r>
            <a:r>
              <a:rPr kumimoji="0" lang="en-US" altLang="zh-CN" sz="2400" dirty="0">
                <a:solidFill>
                  <a:schemeClr val="bg1"/>
                </a:solidFill>
              </a:rPr>
              <a:t>TMS32010</a:t>
            </a:r>
            <a:endParaRPr kumimoji="0" lang="zh-CN" altLang="en-US" sz="2400" dirty="0">
              <a:solidFill>
                <a:schemeClr val="bg1"/>
              </a:solidFill>
            </a:endParaRPr>
          </a:p>
          <a:p>
            <a:pPr marL="742950" lvl="1" indent="-285750" algn="l" eaLnBrk="1" hangingPunct="1">
              <a:buFontTx/>
              <a:buChar char="–"/>
            </a:pPr>
            <a:r>
              <a:rPr kumimoji="0" lang="en-US" altLang="zh-CN" sz="2400" dirty="0">
                <a:solidFill>
                  <a:schemeClr val="bg1"/>
                </a:solidFill>
              </a:rPr>
              <a:t>…….</a:t>
            </a:r>
            <a:endParaRPr kumimoji="0" lang="zh-CN" altLang="en-US" sz="2400" dirty="0">
              <a:solidFill>
                <a:schemeClr val="bg1"/>
              </a:solidFill>
            </a:endParaRPr>
          </a:p>
          <a:p>
            <a:pPr marL="742950" lvl="1" indent="-285750" algn="l" eaLnBrk="1" hangingPunct="1">
              <a:buFontTx/>
              <a:buChar char="–"/>
            </a:pPr>
            <a:r>
              <a:rPr kumimoji="0" lang="zh-CN" altLang="en-US" sz="2400" dirty="0">
                <a:solidFill>
                  <a:schemeClr val="bg1"/>
                </a:solidFill>
              </a:rPr>
              <a:t>目前，新一代</a:t>
            </a:r>
            <a:r>
              <a:rPr kumimoji="0" lang="en-US" altLang="zh-CN" sz="2400" dirty="0">
                <a:solidFill>
                  <a:schemeClr val="bg1"/>
                </a:solidFill>
              </a:rPr>
              <a:t>DSP</a:t>
            </a:r>
            <a:r>
              <a:rPr kumimoji="0" lang="zh-CN" altLang="en-US" sz="2400" dirty="0">
                <a:solidFill>
                  <a:schemeClr val="bg1"/>
                </a:solidFill>
              </a:rPr>
              <a:t>的处理能力是</a:t>
            </a:r>
            <a:r>
              <a:rPr kumimoji="0" lang="en-US" altLang="zh-CN" sz="2400" dirty="0">
                <a:solidFill>
                  <a:schemeClr val="bg1"/>
                </a:solidFill>
              </a:rPr>
              <a:t>2920</a:t>
            </a:r>
            <a:r>
              <a:rPr kumimoji="0" lang="zh-CN" altLang="en-US" sz="2400" dirty="0">
                <a:solidFill>
                  <a:schemeClr val="bg1"/>
                </a:solidFill>
              </a:rPr>
              <a:t>的</a:t>
            </a:r>
            <a:r>
              <a:rPr kumimoji="0" lang="en-US" altLang="zh-CN" sz="2400" dirty="0">
                <a:solidFill>
                  <a:schemeClr val="bg1"/>
                </a:solidFill>
              </a:rPr>
              <a:t>10</a:t>
            </a:r>
            <a:r>
              <a:rPr kumimoji="0" lang="zh-CN" altLang="en-US" sz="2400" dirty="0">
                <a:solidFill>
                  <a:schemeClr val="bg1"/>
                </a:solidFill>
              </a:rPr>
              <a:t>万倍</a:t>
            </a:r>
          </a:p>
          <a:p>
            <a:pPr marL="742950" lvl="1" indent="-285750" algn="l" eaLnBrk="1" hangingPunct="1">
              <a:buFontTx/>
              <a:buChar char="–"/>
            </a:pPr>
            <a:r>
              <a:rPr kumimoji="0" lang="en-US" altLang="zh-CN" sz="2400" dirty="0">
                <a:solidFill>
                  <a:schemeClr val="bg1"/>
                </a:solidFill>
              </a:rPr>
              <a:t>…….</a:t>
            </a:r>
            <a:endParaRPr kumimoji="0" lang="zh-CN" altLang="en-US" sz="3200" dirty="0"/>
          </a:p>
        </p:txBody>
      </p:sp>
      <p:sp>
        <p:nvSpPr>
          <p:cNvPr id="20485" name="AutoShape 2" descr="http://t1.baidu.com/it/u=1604766232,26338271&amp;fm=0&amp;gp=0.jpg"/>
          <p:cNvSpPr>
            <a:spLocks noChangeAspect="1" noChangeArrowheads="1"/>
          </p:cNvSpPr>
          <p:nvPr/>
        </p:nvSpPr>
        <p:spPr bwMode="auto">
          <a:xfrm>
            <a:off x="155575" y="-139700"/>
            <a:ext cx="304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kumimoji="0" lang="zh-CN" altLang="en-US" sz="2400">
              <a:solidFill>
                <a:srgbClr val="FFFFCC"/>
              </a:solidFill>
              <a:ea typeface="方正姚体" panose="02010601030101010101" pitchFamily="2" charset="-122"/>
            </a:endParaRPr>
          </a:p>
        </p:txBody>
      </p:sp>
      <p:pic>
        <p:nvPicPr>
          <p:cNvPr id="2048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3359152"/>
            <a:ext cx="1909762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7" name="Rectangle 39"/>
          <p:cNvSpPr>
            <a:spLocks noChangeArrowheads="1"/>
          </p:cNvSpPr>
          <p:nvPr/>
        </p:nvSpPr>
        <p:spPr bwMode="auto">
          <a:xfrm>
            <a:off x="1075958" y="6100763"/>
            <a:ext cx="5952271" cy="424732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buClrTx/>
              <a:buFont typeface="Wingdings" panose="05000000000000000000" pitchFamily="2" charset="2"/>
              <a:buNone/>
            </a:pPr>
            <a:r>
              <a:rPr kumimoji="0" lang="zh-CN" altLang="en-US" sz="2400" b="1" dirty="0">
                <a:solidFill>
                  <a:schemeClr val="accent2"/>
                </a:solidFill>
                <a:ea typeface="方正姚体" panose="02010601030101010101" pitchFamily="2" charset="-122"/>
              </a:rPr>
              <a:t>课后扩展：</a:t>
            </a:r>
            <a:r>
              <a:rPr kumimoji="0" lang="zh-CN" altLang="en-US" sz="2400" b="1" dirty="0">
                <a:solidFill>
                  <a:schemeClr val="bg1"/>
                </a:solidFill>
                <a:ea typeface="方正姚体" panose="02010601030101010101" pitchFamily="2" charset="-122"/>
              </a:rPr>
              <a:t>上网搜索一下</a:t>
            </a:r>
            <a:r>
              <a:rPr kumimoji="0" lang="en-US" altLang="zh-CN" sz="2400" b="1" dirty="0">
                <a:solidFill>
                  <a:schemeClr val="bg1"/>
                </a:solidFill>
                <a:ea typeface="方正姚体" panose="02010601030101010101" pitchFamily="2" charset="-122"/>
              </a:rPr>
              <a:t>TMS32010</a:t>
            </a:r>
            <a:r>
              <a:rPr kumimoji="0" lang="zh-CN" altLang="en-US" sz="2400" b="1" dirty="0">
                <a:solidFill>
                  <a:schemeClr val="bg1"/>
                </a:solidFill>
                <a:ea typeface="方正姚体" panose="02010601030101010101" pitchFamily="2" charset="-122"/>
              </a:rPr>
              <a:t>的概述</a:t>
            </a:r>
            <a:endParaRPr kumimoji="0" lang="en-US" altLang="zh-CN" sz="2400" dirty="0">
              <a:solidFill>
                <a:schemeClr val="bg1"/>
              </a:solidFill>
              <a:ea typeface="方正姚体" panose="02010601030101010101" pitchFamily="2" charset="-122"/>
            </a:endParaRPr>
          </a:p>
        </p:txBody>
      </p:sp>
    </p:spTree>
  </p:cSld>
  <p:clrMapOvr>
    <a:masterClrMapping/>
  </p:clrMapOvr>
  <p:transition advTm="547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9ADE5D45-35B6-414A-AF7F-BEF83B42B8E0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26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92213" y="188913"/>
            <a:ext cx="7772400" cy="654050"/>
          </a:xfrm>
        </p:spPr>
        <p:txBody>
          <a:bodyPr/>
          <a:lstStyle/>
          <a:p>
            <a:pPr algn="r" eaLnBrk="1" hangingPunct="1"/>
            <a:r>
              <a:rPr kumimoji="0" lang="zh-CN" altLang="en-US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数字信号处理</a:t>
            </a:r>
            <a:r>
              <a:rPr kumimoji="0" lang="en-US" altLang="zh-CN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(DSP)</a:t>
            </a:r>
            <a:r>
              <a:rPr kumimoji="0" lang="zh-CN" altLang="en-US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系统的突出优点</a:t>
            </a:r>
            <a:endParaRPr kumimoji="0" lang="zh-CN" altLang="en-US"/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664" y="1085850"/>
            <a:ext cx="8278813" cy="5256213"/>
          </a:xfrm>
        </p:spPr>
        <p:txBody>
          <a:bodyPr/>
          <a:lstStyle/>
          <a:p>
            <a:pPr marL="342900" indent="-342900" algn="l" eaLnBrk="1" hangingPunct="1">
              <a:buFontTx/>
              <a:buChar char="•"/>
            </a:pPr>
            <a:r>
              <a:rPr kumimoji="0" lang="zh-CN" altLang="en-US" sz="3200" dirty="0">
                <a:solidFill>
                  <a:schemeClr val="bg1"/>
                </a:solidFill>
              </a:rPr>
              <a:t>数字系统的工作具有</a:t>
            </a:r>
            <a:r>
              <a:rPr kumimoji="0" lang="zh-CN" altLang="en-US" sz="3200" dirty="0">
                <a:solidFill>
                  <a:srgbClr val="0070C0"/>
                </a:solidFill>
              </a:rPr>
              <a:t>可预测性</a:t>
            </a:r>
            <a:r>
              <a:rPr kumimoji="0" lang="zh-CN" altLang="en-US" sz="3200" dirty="0">
                <a:solidFill>
                  <a:schemeClr val="bg1"/>
                </a:solidFill>
              </a:rPr>
              <a:t>和</a:t>
            </a:r>
            <a:r>
              <a:rPr kumimoji="0" lang="zh-CN" altLang="en-US" sz="3200" dirty="0">
                <a:solidFill>
                  <a:srgbClr val="0070C0"/>
                </a:solidFill>
              </a:rPr>
              <a:t>可重复性</a:t>
            </a:r>
            <a:endParaRPr kumimoji="0" lang="en-US" altLang="zh-CN" sz="3200" dirty="0">
              <a:solidFill>
                <a:srgbClr val="0070C0"/>
              </a:solidFill>
            </a:endParaRPr>
          </a:p>
          <a:p>
            <a:pPr marL="742950" lvl="1" indent="-285750" algn="l" eaLnBrk="1" hangingPunct="1">
              <a:buFontTx/>
              <a:buChar char="–"/>
            </a:pPr>
            <a:r>
              <a:rPr kumimoji="0" lang="zh-CN" altLang="en-US" sz="2800" dirty="0">
                <a:solidFill>
                  <a:schemeClr val="bg1"/>
                </a:solidFill>
              </a:rPr>
              <a:t>模拟系统是由元器件搭建而成的电路，制造误差范围大，特性随温度（温度漂移）和时间变化（老化）</a:t>
            </a:r>
            <a:endParaRPr kumimoji="0" lang="en-US" altLang="zh-CN" sz="2800" dirty="0">
              <a:solidFill>
                <a:schemeClr val="bg1"/>
              </a:solidFill>
            </a:endParaRPr>
          </a:p>
          <a:p>
            <a:pPr marL="342900" indent="-342900" algn="l" eaLnBrk="1" hangingPunct="1">
              <a:buFontTx/>
              <a:buChar char="•"/>
            </a:pPr>
            <a:r>
              <a:rPr kumimoji="0" lang="zh-CN" altLang="en-US" sz="3200" dirty="0">
                <a:solidFill>
                  <a:schemeClr val="bg1"/>
                </a:solidFill>
              </a:rPr>
              <a:t>体积小，功耗低</a:t>
            </a:r>
            <a:r>
              <a:rPr kumimoji="0" lang="zh-CN" altLang="en-US" sz="2800" dirty="0">
                <a:solidFill>
                  <a:schemeClr val="bg1"/>
                </a:solidFill>
              </a:rPr>
              <a:t>（移动终端的发展）</a:t>
            </a:r>
            <a:endParaRPr kumimoji="0" lang="en-US" altLang="zh-CN" sz="2800" dirty="0">
              <a:solidFill>
                <a:schemeClr val="bg1"/>
              </a:solidFill>
            </a:endParaRPr>
          </a:p>
          <a:p>
            <a:pPr marL="342900" indent="-342900" algn="l" eaLnBrk="1" hangingPunct="1">
              <a:buFontTx/>
              <a:buChar char="•"/>
            </a:pPr>
            <a:r>
              <a:rPr kumimoji="0" lang="en-US" altLang="zh-CN" sz="4000" b="1" dirty="0">
                <a:solidFill>
                  <a:schemeClr val="bg1"/>
                </a:solidFill>
              </a:rPr>
              <a:t>☺</a:t>
            </a:r>
            <a:r>
              <a:rPr kumimoji="0" lang="zh-CN" altLang="en-US" sz="3200" dirty="0">
                <a:solidFill>
                  <a:schemeClr val="bg1"/>
                </a:solidFill>
              </a:rPr>
              <a:t>高度的灵活性：</a:t>
            </a:r>
            <a:endParaRPr kumimoji="0" lang="en-US" altLang="zh-CN" sz="3200" dirty="0">
              <a:solidFill>
                <a:schemeClr val="bg1"/>
              </a:solidFill>
            </a:endParaRPr>
          </a:p>
          <a:p>
            <a:pPr marL="742950" lvl="1" indent="-285750" algn="l" eaLnBrk="1" hangingPunct="1">
              <a:buFontTx/>
              <a:buChar char="–"/>
            </a:pPr>
            <a:r>
              <a:rPr kumimoji="0" lang="zh-CN" altLang="en-US" sz="3200" dirty="0">
                <a:solidFill>
                  <a:schemeClr val="bg1"/>
                </a:solidFill>
              </a:rPr>
              <a:t> </a:t>
            </a:r>
            <a:r>
              <a:rPr kumimoji="0" lang="zh-CN" altLang="en-US" sz="3200" dirty="0">
                <a:solidFill>
                  <a:srgbClr val="0070C0"/>
                </a:solidFill>
              </a:rPr>
              <a:t>模拟</a:t>
            </a:r>
            <a:r>
              <a:rPr kumimoji="0" lang="zh-CN" altLang="en-US" sz="3200" dirty="0">
                <a:solidFill>
                  <a:schemeClr val="bg1"/>
                </a:solidFill>
              </a:rPr>
              <a:t> </a:t>
            </a:r>
            <a:r>
              <a:rPr kumimoji="0" lang="en-US" altLang="zh-CN" sz="3200" dirty="0">
                <a:solidFill>
                  <a:schemeClr val="bg1"/>
                </a:solidFill>
              </a:rPr>
              <a:t>vs </a:t>
            </a:r>
            <a:r>
              <a:rPr kumimoji="0" lang="zh-CN" altLang="en-US" sz="3200" dirty="0">
                <a:solidFill>
                  <a:srgbClr val="0070C0"/>
                </a:solidFill>
              </a:rPr>
              <a:t>数字</a:t>
            </a:r>
            <a:endParaRPr kumimoji="0" lang="en-US" altLang="zh-CN" sz="3200" dirty="0">
              <a:solidFill>
                <a:srgbClr val="0070C0"/>
              </a:solidFill>
            </a:endParaRPr>
          </a:p>
          <a:p>
            <a:pPr marL="1200150" lvl="2" indent="-285750" algn="l" eaLnBrk="1" hangingPunct="1">
              <a:buFontTx/>
              <a:buChar char="–"/>
            </a:pPr>
            <a:r>
              <a:rPr kumimoji="0" lang="zh-CN" altLang="en-US" sz="2600" dirty="0">
                <a:solidFill>
                  <a:schemeClr val="bg1"/>
                </a:solidFill>
              </a:rPr>
              <a:t>模拟音频以模拟电压的幅度表示声音强弱</a:t>
            </a:r>
          </a:p>
          <a:p>
            <a:pPr marL="1200150" lvl="2" indent="-285750" algn="l" eaLnBrk="1" hangingPunct="1">
              <a:buFontTx/>
              <a:buChar char="–"/>
            </a:pPr>
            <a:r>
              <a:rPr kumimoji="0" lang="zh-CN" altLang="en-US" sz="2600" dirty="0">
                <a:solidFill>
                  <a:schemeClr val="bg1"/>
                </a:solidFill>
              </a:rPr>
              <a:t>数字音频是有限数值表示的离散数字序列</a:t>
            </a:r>
            <a:endParaRPr kumimoji="0" lang="en-US" altLang="zh-CN" sz="2600" dirty="0">
              <a:solidFill>
                <a:schemeClr val="bg1"/>
              </a:solidFill>
            </a:endParaRPr>
          </a:p>
          <a:p>
            <a:pPr marL="742950" lvl="1" indent="-285750" algn="l" eaLnBrk="1" hangingPunct="1">
              <a:buFontTx/>
              <a:buChar char="–"/>
            </a:pPr>
            <a:r>
              <a:rPr kumimoji="0" lang="zh-CN" altLang="en-US" sz="3200" dirty="0">
                <a:solidFill>
                  <a:schemeClr val="bg1"/>
                </a:solidFill>
              </a:rPr>
              <a:t>修改程序中的一些语句就能修改系统</a:t>
            </a:r>
            <a:endParaRPr kumimoji="0" lang="zh-CN" altLang="en-US" sz="3200" dirty="0"/>
          </a:p>
        </p:txBody>
      </p:sp>
    </p:spTree>
  </p:cSld>
  <p:clrMapOvr>
    <a:masterClrMapping/>
  </p:clrMapOvr>
  <p:transition advTm="53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11272" y="1058889"/>
            <a:ext cx="8653341" cy="525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黑体" charset="0"/>
                <a:sym typeface="Times New Roman" panose="020206030504050203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黑体" charset="0"/>
                <a:sym typeface="Times New Roman" panose="020206030504050203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黑体" charset="0"/>
                <a:sym typeface="Times New Roman" panose="020206030504050203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黑体" charset="0"/>
                <a:sym typeface="Times New Roman" panose="020206030504050203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黑体" charset="0"/>
                <a:sym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kumimoji="0" lang="en-US" altLang="zh-CN" sz="4000" b="1" dirty="0">
                <a:solidFill>
                  <a:schemeClr val="bg1"/>
                </a:solidFill>
              </a:rPr>
              <a:t>☺</a:t>
            </a:r>
            <a:r>
              <a:rPr kumimoji="0" lang="zh-CN" altLang="en-US" dirty="0">
                <a:solidFill>
                  <a:schemeClr val="bg1"/>
                </a:solidFill>
              </a:rPr>
              <a:t>高度的灵活性：</a:t>
            </a:r>
            <a:endParaRPr kumimoji="0" lang="en-US" altLang="zh-CN" dirty="0">
              <a:solidFill>
                <a:schemeClr val="bg1"/>
              </a:solidFill>
            </a:endParaRPr>
          </a:p>
          <a:p>
            <a:pPr lvl="1" eaLnBrk="1" hangingPunct="1"/>
            <a:r>
              <a:rPr kumimoji="0" lang="zh-CN" altLang="en-US" dirty="0">
                <a:solidFill>
                  <a:schemeClr val="bg1"/>
                </a:solidFill>
              </a:rPr>
              <a:t> </a:t>
            </a:r>
            <a:r>
              <a:rPr kumimoji="0" lang="zh-CN" altLang="en-US" dirty="0">
                <a:solidFill>
                  <a:srgbClr val="0070C0"/>
                </a:solidFill>
              </a:rPr>
              <a:t>模拟</a:t>
            </a:r>
            <a:r>
              <a:rPr kumimoji="0" lang="zh-CN" altLang="en-US" dirty="0">
                <a:solidFill>
                  <a:schemeClr val="bg1"/>
                </a:solidFill>
              </a:rPr>
              <a:t> </a:t>
            </a:r>
            <a:r>
              <a:rPr kumimoji="0" lang="en-US" altLang="zh-CN" dirty="0">
                <a:solidFill>
                  <a:schemeClr val="bg1"/>
                </a:solidFill>
              </a:rPr>
              <a:t>vs </a:t>
            </a:r>
            <a:r>
              <a:rPr kumimoji="0" lang="zh-CN" altLang="en-US" dirty="0">
                <a:solidFill>
                  <a:srgbClr val="0070C0"/>
                </a:solidFill>
              </a:rPr>
              <a:t>数字</a:t>
            </a:r>
            <a:endParaRPr kumimoji="0" lang="en-US" altLang="zh-CN" dirty="0">
              <a:solidFill>
                <a:srgbClr val="0070C0"/>
              </a:solidFill>
            </a:endParaRPr>
          </a:p>
          <a:p>
            <a:pPr marL="1200150" lvl="2" indent="-285750" eaLnBrk="1" hangingPunct="1">
              <a:buFontTx/>
              <a:buChar char="–"/>
            </a:pPr>
            <a:r>
              <a:rPr kumimoji="0" lang="zh-CN" altLang="en-US" sz="2600" dirty="0">
                <a:solidFill>
                  <a:schemeClr val="bg1"/>
                </a:solidFill>
              </a:rPr>
              <a:t>模拟音频以模拟电压的幅度表示声音强弱</a:t>
            </a:r>
          </a:p>
          <a:p>
            <a:pPr marL="1200150" lvl="2" indent="-285750" eaLnBrk="1" hangingPunct="1">
              <a:buFontTx/>
              <a:buChar char="–"/>
            </a:pPr>
            <a:r>
              <a:rPr kumimoji="0" lang="zh-CN" altLang="en-US" sz="2600" dirty="0">
                <a:solidFill>
                  <a:schemeClr val="bg1"/>
                </a:solidFill>
              </a:rPr>
              <a:t>数字音频是有限数值表示的离散数字序列</a:t>
            </a:r>
            <a:endParaRPr kumimoji="0" lang="en-US" altLang="zh-CN" sz="2600" dirty="0">
              <a:solidFill>
                <a:schemeClr val="bg1"/>
              </a:solidFill>
            </a:endParaRPr>
          </a:p>
          <a:p>
            <a:pPr lvl="1" eaLnBrk="1" hangingPunct="1"/>
            <a:r>
              <a:rPr kumimoji="0" lang="zh-CN" altLang="en-US" dirty="0">
                <a:solidFill>
                  <a:schemeClr val="bg1"/>
                </a:solidFill>
              </a:rPr>
              <a:t>修改程序中的一些语句就能修改系统</a:t>
            </a:r>
            <a:endParaRPr kumimoji="0" lang="en-US" altLang="zh-CN" dirty="0">
              <a:solidFill>
                <a:schemeClr val="bg1"/>
              </a:solidFill>
            </a:endParaRPr>
          </a:p>
          <a:p>
            <a:pPr marL="1200150" lvl="2" indent="-285750" eaLnBrk="1" hangingPunct="1">
              <a:buFontTx/>
              <a:buChar char="–"/>
            </a:pPr>
            <a:r>
              <a:rPr kumimoji="0" lang="zh-CN" altLang="en-US" sz="2600" dirty="0">
                <a:solidFill>
                  <a:schemeClr val="bg1"/>
                </a:solidFill>
              </a:rPr>
              <a:t>示例：修改“抽样频率”改变数字音频音高</a:t>
            </a:r>
            <a:r>
              <a:rPr kumimoji="0" lang="en-US" altLang="zh-CN" sz="2600" dirty="0">
                <a:solidFill>
                  <a:schemeClr val="bg1"/>
                </a:solidFill>
              </a:rPr>
              <a:t>/</a:t>
            </a:r>
            <a:r>
              <a:rPr kumimoji="0" lang="zh-CN" altLang="en-US" sz="2600" dirty="0">
                <a:solidFill>
                  <a:schemeClr val="bg1"/>
                </a:solidFill>
              </a:rPr>
              <a:t>音速</a:t>
            </a:r>
          </a:p>
        </p:txBody>
      </p:sp>
      <p:graphicFrame>
        <p:nvGraphicFramePr>
          <p:cNvPr id="90238" name="Group 1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062128"/>
              </p:ext>
            </p:extLst>
          </p:nvPr>
        </p:nvGraphicFramePr>
        <p:xfrm>
          <a:off x="2546408" y="4446530"/>
          <a:ext cx="4176712" cy="1008062"/>
        </p:xfrm>
        <a:graphic>
          <a:graphicData uri="http://schemas.openxmlformats.org/drawingml/2006/table">
            <a:tbl>
              <a:tblPr/>
              <a:tblGrid>
                <a:gridCol w="1349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0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6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22.05kHz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1443" marR="91443" marT="45684" marB="456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16kHz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1443" marR="91443" marT="45684" marB="456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11.025kHz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1443" marR="91443" marT="45684" marB="456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23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1443" marR="91443" marT="45684" marB="456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1443" marR="91443" marT="45684" marB="456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1443" marR="91443" marT="45684" marB="456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16002746.wav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508" y="4878330"/>
            <a:ext cx="487362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11022746.wav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933" y="4878330"/>
            <a:ext cx="487362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22052762.wav">
            <a:hlinkClick r:id="" action="ppaction://media"/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208" y="4878330"/>
            <a:ext cx="487362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92213" y="188913"/>
            <a:ext cx="7772400" cy="654050"/>
          </a:xfrm>
        </p:spPr>
        <p:txBody>
          <a:bodyPr/>
          <a:lstStyle/>
          <a:p>
            <a:pPr algn="r"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数字信号处理</a:t>
            </a:r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(DSP)</a:t>
            </a: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系统的突出优点</a:t>
            </a:r>
            <a:endParaRPr kumimoji="0" lang="zh-CN" altLang="en-US" dirty="0"/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77756" y="5811942"/>
            <a:ext cx="8186857" cy="424732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buChar char="v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buClr>
                <a:schemeClr val="bg2"/>
              </a:buClr>
              <a:buChar char="Ø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buChar char="o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lvl="0" eaLnBrk="1" hangingPunct="1">
              <a:lnSpc>
                <a:spcPct val="90000"/>
              </a:lnSpc>
              <a:spcBef>
                <a:spcPct val="20000"/>
              </a:spcBef>
              <a:buNone/>
              <a:defRPr/>
            </a:pPr>
            <a:r>
              <a:rPr kumimoji="0" lang="zh-CN" altLang="en-US" sz="2400" b="1" dirty="0">
                <a:solidFill>
                  <a:schemeClr val="accent2"/>
                </a:solidFill>
                <a:latin typeface="+mj-ea"/>
              </a:rPr>
              <a:t>思考：</a:t>
            </a:r>
            <a:r>
              <a:rPr lang="zh-CN" altLang="en-US" sz="2400" b="1" noProof="0" dirty="0">
                <a:solidFill>
                  <a:srgbClr val="00264C"/>
                </a:solidFill>
              </a:rPr>
              <a:t>如果是模拟音频，如何能产生上述音效变化的效果？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64C"/>
              </a:solidFill>
              <a:effectLst/>
              <a:uLnTx/>
              <a:uFillTx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821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 nodeType="clickPar">
                      <p:stCondLst>
                        <p:cond delay="0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4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 nodeType="clickPar">
                      <p:stCondLst>
                        <p:cond delay="0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79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 nodeType="clickPar">
                      <p:stCondLst>
                        <p:cond delay="0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39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CB3EFFB7-C91E-467F-B0EF-2E742DAF08E0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28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2" y="1484313"/>
            <a:ext cx="7456391" cy="4032250"/>
          </a:xfrm>
        </p:spPr>
        <p:txBody>
          <a:bodyPr/>
          <a:lstStyle/>
          <a:p>
            <a:pPr marL="342900" indent="-342900" algn="l" eaLnBrk="1" hangingPunct="1">
              <a:buClr>
                <a:srgbClr val="66FF33"/>
              </a:buClr>
              <a:buFontTx/>
              <a:buChar char="•"/>
            </a:pPr>
            <a:r>
              <a:rPr kumimoji="0" lang="zh-CN" altLang="en-US" sz="2800" dirty="0">
                <a:solidFill>
                  <a:schemeClr val="bg1"/>
                </a:solidFill>
                <a:latin typeface="+mj-ea"/>
                <a:ea typeface="+mj-ea"/>
              </a:rPr>
              <a:t>精确，因此具有可预测性</a:t>
            </a:r>
            <a:endParaRPr kumimoji="0" lang="en-US" altLang="zh-CN" sz="280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 algn="l" eaLnBrk="1" hangingPunct="1">
              <a:buClr>
                <a:srgbClr val="66FF33"/>
              </a:buClr>
              <a:buFontTx/>
              <a:buChar char="•"/>
            </a:pPr>
            <a:r>
              <a:rPr kumimoji="0" lang="zh-CN" altLang="en-US" sz="2800" dirty="0">
                <a:solidFill>
                  <a:schemeClr val="bg1"/>
                </a:solidFill>
                <a:latin typeface="+mj-ea"/>
                <a:ea typeface="+mj-ea"/>
              </a:rPr>
              <a:t>稳定（不随着温度和时间漂移）</a:t>
            </a:r>
            <a:endParaRPr kumimoji="0" lang="en-US" altLang="zh-CN" sz="280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 algn="l" eaLnBrk="1" hangingPunct="1">
              <a:buClr>
                <a:srgbClr val="66FF33"/>
              </a:buClr>
              <a:buFontTx/>
              <a:buChar char="•"/>
            </a:pPr>
            <a:r>
              <a:rPr kumimoji="0" lang="zh-CN" altLang="en-US" sz="2800" dirty="0">
                <a:solidFill>
                  <a:schemeClr val="bg1"/>
                </a:solidFill>
                <a:latin typeface="+mj-ea"/>
                <a:ea typeface="+mj-ea"/>
              </a:rPr>
              <a:t>噪声累加可以控制</a:t>
            </a:r>
            <a:endParaRPr kumimoji="0" lang="en-US" altLang="zh-CN" sz="280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 algn="l" eaLnBrk="1" hangingPunct="1">
              <a:buClr>
                <a:srgbClr val="66FF33"/>
              </a:buClr>
              <a:buFontTx/>
              <a:buChar char="•"/>
            </a:pPr>
            <a:r>
              <a:rPr kumimoji="0" lang="zh-CN" altLang="en-US" sz="2800" dirty="0">
                <a:solidFill>
                  <a:schemeClr val="bg1"/>
                </a:solidFill>
                <a:latin typeface="+mj-ea"/>
                <a:ea typeface="+mj-ea"/>
              </a:rPr>
              <a:t>硬件花费独立于复杂性</a:t>
            </a:r>
            <a:endParaRPr kumimoji="0" lang="en-US" altLang="zh-CN" sz="280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 algn="l" eaLnBrk="1" hangingPunct="1">
              <a:buClr>
                <a:srgbClr val="66FF33"/>
              </a:buClr>
              <a:buFontTx/>
              <a:buChar char="•"/>
            </a:pPr>
            <a:r>
              <a:rPr kumimoji="0" lang="zh-CN" altLang="en-US" sz="2800" dirty="0">
                <a:solidFill>
                  <a:schemeClr val="bg1"/>
                </a:solidFill>
                <a:latin typeface="+mj-ea"/>
                <a:ea typeface="+mj-ea"/>
              </a:rPr>
              <a:t>容易修改（可重编程性）</a:t>
            </a:r>
            <a:endParaRPr kumimoji="0" lang="en-US" altLang="zh-CN" sz="280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 algn="l" eaLnBrk="1" hangingPunct="1">
              <a:buClr>
                <a:srgbClr val="66FF33"/>
              </a:buClr>
              <a:buFontTx/>
              <a:buChar char="•"/>
            </a:pPr>
            <a:r>
              <a:rPr kumimoji="0" lang="zh-CN" altLang="en-US" sz="2800" dirty="0">
                <a:solidFill>
                  <a:schemeClr val="bg1"/>
                </a:solidFill>
                <a:latin typeface="+mj-ea"/>
                <a:ea typeface="+mj-ea"/>
              </a:rPr>
              <a:t>能够模拟</a:t>
            </a:r>
            <a:endParaRPr kumimoji="0" lang="en-US" altLang="zh-CN" sz="280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 algn="l" eaLnBrk="1" hangingPunct="1">
              <a:buClr>
                <a:srgbClr val="66FF33"/>
              </a:buClr>
              <a:buFontTx/>
              <a:buChar char="•"/>
            </a:pPr>
            <a:r>
              <a:rPr kumimoji="0" lang="zh-CN" altLang="en-US" sz="2800" dirty="0">
                <a:solidFill>
                  <a:schemeClr val="bg1"/>
                </a:solidFill>
                <a:latin typeface="+mj-ea"/>
                <a:ea typeface="+mj-ea"/>
              </a:rPr>
              <a:t>容易调试，因此开发时间短</a:t>
            </a:r>
            <a:endParaRPr kumimoji="0" lang="en-US" altLang="zh-CN" sz="280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 algn="l" eaLnBrk="1" hangingPunct="1">
              <a:buClr>
                <a:srgbClr val="66FF33"/>
              </a:buClr>
              <a:buFontTx/>
              <a:buChar char="•"/>
            </a:pPr>
            <a:r>
              <a:rPr kumimoji="0" lang="zh-CN" altLang="en-US" sz="2800" dirty="0">
                <a:solidFill>
                  <a:schemeClr val="bg1"/>
                </a:solidFill>
                <a:latin typeface="+mj-ea"/>
                <a:ea typeface="+mj-ea"/>
              </a:rPr>
              <a:t>硬件简单（低价和高可靠性）</a:t>
            </a:r>
            <a:endParaRPr kumimoji="0" lang="en-US" altLang="zh-CN" sz="280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 algn="l" eaLnBrk="1" hangingPunct="1">
              <a:buClr>
                <a:srgbClr val="66FF33"/>
              </a:buClr>
              <a:buFontTx/>
              <a:buChar char="•"/>
            </a:pPr>
            <a:r>
              <a:rPr kumimoji="0" lang="zh-CN" altLang="en-US" sz="2800" dirty="0">
                <a:solidFill>
                  <a:schemeClr val="bg1"/>
                </a:solidFill>
                <a:latin typeface="+mj-ea"/>
                <a:ea typeface="+mj-ea"/>
              </a:rPr>
              <a:t>函数执行，这在模拟处理中是不能实现的</a:t>
            </a:r>
            <a:endParaRPr kumimoji="0" lang="zh-CN" altLang="en-US" sz="2800" dirty="0">
              <a:latin typeface="+mj-ea"/>
              <a:ea typeface="+mj-ea"/>
            </a:endParaRPr>
          </a:p>
        </p:txBody>
      </p:sp>
      <p:sp>
        <p:nvSpPr>
          <p:cNvPr id="23556" name="Text Box 4"/>
          <p:cNvSpPr>
            <a:spLocks noChangeArrowheads="1"/>
          </p:cNvSpPr>
          <p:nvPr/>
        </p:nvSpPr>
        <p:spPr bwMode="auto">
          <a:xfrm>
            <a:off x="5867400" y="1557338"/>
            <a:ext cx="2951747" cy="1571842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400" dirty="0">
                <a:solidFill>
                  <a:schemeClr val="bg1"/>
                </a:solidFill>
                <a:ea typeface="楷体_GB2312"/>
                <a:cs typeface="楷体_GB2312"/>
              </a:rPr>
              <a:t>带宽受限于采样速率</a:t>
            </a:r>
          </a:p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400" dirty="0">
                <a:solidFill>
                  <a:schemeClr val="bg1"/>
                </a:solidFill>
                <a:ea typeface="楷体_GB2312"/>
                <a:cs typeface="楷体_GB2312"/>
              </a:rPr>
              <a:t>有限的动态范围</a:t>
            </a:r>
            <a:endParaRPr kumimoji="0" lang="en-US" altLang="zh-CN" sz="2400" dirty="0">
              <a:solidFill>
                <a:schemeClr val="bg1"/>
              </a:solidFill>
              <a:ea typeface="楷体_GB2312"/>
              <a:cs typeface="楷体_GB2312"/>
            </a:endParaRPr>
          </a:p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400" dirty="0">
                <a:solidFill>
                  <a:schemeClr val="bg1"/>
                </a:solidFill>
                <a:ea typeface="楷体_GB2312"/>
                <a:cs typeface="楷体_GB2312"/>
              </a:rPr>
              <a:t>量化噪声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192213" y="188913"/>
            <a:ext cx="777240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kern="1200">
                <a:solidFill>
                  <a:schemeClr val="tx2"/>
                </a:solidFill>
                <a:latin typeface="+mj-lt"/>
                <a:ea typeface="+mj-ea"/>
                <a:cs typeface="黑体" charset="0"/>
                <a:sym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r"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数字信号处理</a:t>
            </a:r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(DSP)</a:t>
            </a: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系统的优点</a:t>
            </a:r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vs</a:t>
            </a: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缺点</a:t>
            </a:r>
            <a:endParaRPr kumimoji="0" lang="zh-CN" altLang="en-US" dirty="0"/>
          </a:p>
        </p:txBody>
      </p:sp>
    </p:spTree>
  </p:cSld>
  <p:clrMapOvr>
    <a:masterClrMapping/>
  </p:clrMapOvr>
  <p:transition advTm="46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9" dur="5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6" grpId="0" bldLvl="0" animBg="1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2D3B1A91-6272-4820-9D30-12E2FD2A5A6F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29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9038" y="1123950"/>
            <a:ext cx="3238500" cy="4759325"/>
          </a:xfrm>
        </p:spPr>
        <p:txBody>
          <a:bodyPr/>
          <a:lstStyle/>
          <a:p>
            <a:pPr marL="342900" indent="-342900" algn="l" eaLnBrk="1" hangingPunct="1">
              <a:buFontTx/>
              <a:buChar char="•"/>
            </a:pPr>
            <a:r>
              <a:rPr kumimoji="0" lang="zh-CN" altLang="en-US" sz="3200">
                <a:solidFill>
                  <a:schemeClr val="bg1"/>
                </a:solidFill>
              </a:rPr>
              <a:t>蜂窝电话</a:t>
            </a:r>
            <a:endParaRPr kumimoji="0" lang="en-US" altLang="zh-CN" sz="3200">
              <a:solidFill>
                <a:schemeClr val="bg1"/>
              </a:solidFill>
            </a:endParaRPr>
          </a:p>
          <a:p>
            <a:pPr marL="342900" indent="-342900" algn="l" eaLnBrk="1" hangingPunct="1">
              <a:buFontTx/>
              <a:buChar char="•"/>
            </a:pPr>
            <a:r>
              <a:rPr kumimoji="0" lang="zh-CN" altLang="en-US" sz="3200">
                <a:solidFill>
                  <a:schemeClr val="bg1"/>
                </a:solidFill>
              </a:rPr>
              <a:t>声纳处理</a:t>
            </a:r>
            <a:endParaRPr kumimoji="0" lang="en-US" altLang="zh-CN" sz="3200">
              <a:solidFill>
                <a:schemeClr val="bg1"/>
              </a:solidFill>
            </a:endParaRPr>
          </a:p>
          <a:p>
            <a:pPr marL="342900" indent="-342900" algn="l" eaLnBrk="1" hangingPunct="1">
              <a:buFontTx/>
              <a:buChar char="•"/>
            </a:pPr>
            <a:r>
              <a:rPr kumimoji="0" lang="zh-CN" altLang="en-US" sz="3200">
                <a:solidFill>
                  <a:schemeClr val="bg1"/>
                </a:solidFill>
              </a:rPr>
              <a:t>卫星图像分析</a:t>
            </a:r>
            <a:endParaRPr kumimoji="0" lang="en-US" altLang="zh-CN" sz="3200">
              <a:solidFill>
                <a:schemeClr val="bg1"/>
              </a:solidFill>
            </a:endParaRPr>
          </a:p>
          <a:p>
            <a:pPr marL="342900" indent="-342900" algn="l" eaLnBrk="1" hangingPunct="1">
              <a:buFontTx/>
              <a:buChar char="•"/>
            </a:pPr>
            <a:r>
              <a:rPr kumimoji="0" lang="zh-CN" altLang="en-US" sz="3200">
                <a:solidFill>
                  <a:schemeClr val="bg1"/>
                </a:solidFill>
              </a:rPr>
              <a:t>语音识别</a:t>
            </a:r>
            <a:endParaRPr kumimoji="0" lang="en-US" altLang="zh-CN" sz="3200">
              <a:solidFill>
                <a:schemeClr val="bg1"/>
              </a:solidFill>
            </a:endParaRPr>
          </a:p>
          <a:p>
            <a:pPr marL="342900" indent="-342900" algn="l" eaLnBrk="1" hangingPunct="1">
              <a:buFontTx/>
              <a:buChar char="•"/>
            </a:pPr>
            <a:r>
              <a:rPr kumimoji="0" lang="zh-CN" altLang="en-US" sz="3200">
                <a:solidFill>
                  <a:schemeClr val="bg1"/>
                </a:solidFill>
              </a:rPr>
              <a:t>语音合成</a:t>
            </a:r>
            <a:endParaRPr kumimoji="0" lang="en-US" altLang="zh-CN" sz="3200">
              <a:solidFill>
                <a:schemeClr val="bg1"/>
              </a:solidFill>
            </a:endParaRPr>
          </a:p>
          <a:p>
            <a:pPr marL="342900" indent="-342900" algn="l" eaLnBrk="1" hangingPunct="1">
              <a:buFontTx/>
              <a:buChar char="•"/>
            </a:pPr>
            <a:r>
              <a:rPr kumimoji="0" lang="zh-CN" altLang="en-US" sz="3200">
                <a:solidFill>
                  <a:schemeClr val="bg1"/>
                </a:solidFill>
              </a:rPr>
              <a:t>文字识别</a:t>
            </a:r>
            <a:endParaRPr kumimoji="0" lang="en-US" altLang="zh-CN" sz="3200">
              <a:solidFill>
                <a:schemeClr val="bg1"/>
              </a:solidFill>
            </a:endParaRPr>
          </a:p>
          <a:p>
            <a:pPr marL="342900" indent="-342900" algn="l" eaLnBrk="1" hangingPunct="1">
              <a:buFontTx/>
              <a:buChar char="•"/>
            </a:pPr>
            <a:r>
              <a:rPr kumimoji="0" lang="zh-CN" altLang="en-US" sz="3200">
                <a:solidFill>
                  <a:schemeClr val="bg1"/>
                </a:solidFill>
              </a:rPr>
              <a:t>远程医疗监护</a:t>
            </a:r>
            <a:endParaRPr kumimoji="0" lang="en-US" altLang="zh-CN" sz="3200">
              <a:solidFill>
                <a:schemeClr val="bg1"/>
              </a:solidFill>
            </a:endParaRPr>
          </a:p>
          <a:p>
            <a:pPr marL="342900" indent="-342900" algn="l" eaLnBrk="1" hangingPunct="1">
              <a:buFontTx/>
              <a:buChar char="•"/>
            </a:pPr>
            <a:r>
              <a:rPr kumimoji="0" lang="zh-CN" altLang="en-US" sz="3200">
                <a:solidFill>
                  <a:schemeClr val="bg1"/>
                </a:solidFill>
              </a:rPr>
              <a:t>数字测绘</a:t>
            </a:r>
            <a:endParaRPr kumimoji="0" lang="en-US" altLang="zh-CN" sz="3200">
              <a:solidFill>
                <a:schemeClr val="bg1"/>
              </a:solidFill>
            </a:endParaRPr>
          </a:p>
          <a:p>
            <a:pPr marL="342900" indent="-342900" algn="l" eaLnBrk="1" hangingPunct="1">
              <a:buFontTx/>
              <a:buChar char="•"/>
            </a:pPr>
            <a:endParaRPr kumimoji="0" lang="zh-CN" altLang="en-US" sz="3200">
              <a:solidFill>
                <a:schemeClr val="bg1"/>
              </a:solidFill>
            </a:endParaRPr>
          </a:p>
        </p:txBody>
      </p:sp>
      <p:sp>
        <p:nvSpPr>
          <p:cNvPr id="23557" name="Rectangle 4"/>
          <p:cNvSpPr>
            <a:spLocks noChangeArrowheads="1"/>
          </p:cNvSpPr>
          <p:nvPr/>
        </p:nvSpPr>
        <p:spPr bwMode="auto">
          <a:xfrm>
            <a:off x="4643438" y="1123950"/>
            <a:ext cx="3600450" cy="475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</a:rPr>
              <a:t>条形码阅读</a:t>
            </a:r>
          </a:p>
          <a:p>
            <a:pPr eaLnBrk="1" hangingPunct="1"/>
            <a:r>
              <a:rPr kumimoji="0" lang="zh-CN" altLang="en-US">
                <a:solidFill>
                  <a:schemeClr val="bg1"/>
                </a:solidFill>
              </a:rPr>
              <a:t>数字摄像机</a:t>
            </a:r>
          </a:p>
          <a:p>
            <a:pPr eaLnBrk="1" hangingPunct="1"/>
            <a:r>
              <a:rPr kumimoji="0" lang="zh-CN" altLang="en-US">
                <a:solidFill>
                  <a:schemeClr val="bg1"/>
                </a:solidFill>
              </a:rPr>
              <a:t>加密</a:t>
            </a:r>
          </a:p>
          <a:p>
            <a:pPr eaLnBrk="1" hangingPunct="1"/>
            <a:r>
              <a:rPr kumimoji="0" lang="zh-CN" altLang="en-US">
                <a:solidFill>
                  <a:schemeClr val="bg1"/>
                </a:solidFill>
              </a:rPr>
              <a:t>磁共振成像扫描</a:t>
            </a:r>
          </a:p>
          <a:p>
            <a:pPr eaLnBrk="1" hangingPunct="1"/>
            <a:r>
              <a:rPr kumimoji="0" lang="zh-CN" altLang="en-US">
                <a:solidFill>
                  <a:schemeClr val="bg1"/>
                </a:solidFill>
              </a:rPr>
              <a:t>高清晰度电视</a:t>
            </a:r>
          </a:p>
          <a:p>
            <a:pPr eaLnBrk="1" hangingPunct="1"/>
            <a:r>
              <a:rPr kumimoji="0" lang="zh-CN" altLang="en-US">
                <a:solidFill>
                  <a:schemeClr val="bg1"/>
                </a:solidFill>
              </a:rPr>
              <a:t>地震波分析</a:t>
            </a:r>
          </a:p>
          <a:p>
            <a:pPr eaLnBrk="1" hangingPunct="1"/>
            <a:r>
              <a:rPr kumimoji="0" lang="zh-CN" altLang="en-US">
                <a:solidFill>
                  <a:schemeClr val="bg1"/>
                </a:solidFill>
              </a:rPr>
              <a:t>数字音频</a:t>
            </a:r>
          </a:p>
          <a:p>
            <a:pPr eaLnBrk="1" hangingPunct="1"/>
            <a:r>
              <a:rPr kumimoji="0" lang="zh-CN" altLang="en-US">
                <a:solidFill>
                  <a:schemeClr val="bg1"/>
                </a:solidFill>
              </a:rPr>
              <a:t>音乐合成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23558" name="Rectangle 5"/>
          <p:cNvSpPr>
            <a:spLocks noChangeArrowheads="1"/>
          </p:cNvSpPr>
          <p:nvPr/>
        </p:nvSpPr>
        <p:spPr bwMode="auto">
          <a:xfrm>
            <a:off x="8675688" y="6538913"/>
            <a:ext cx="74612" cy="144462"/>
          </a:xfrm>
          <a:prstGeom prst="rect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kumimoji="0" lang="zh-CN" altLang="en-US" sz="2400">
              <a:solidFill>
                <a:srgbClr val="FFFFCC"/>
              </a:solidFill>
              <a:ea typeface="方正姚体" panose="02010601030101010101" pitchFamily="2" charset="-122"/>
            </a:endParaRPr>
          </a:p>
        </p:txBody>
      </p:sp>
      <p:sp>
        <p:nvSpPr>
          <p:cNvPr id="23559" name="Rectangle 39"/>
          <p:cNvSpPr>
            <a:spLocks noChangeArrowheads="1"/>
          </p:cNvSpPr>
          <p:nvPr/>
        </p:nvSpPr>
        <p:spPr bwMode="auto">
          <a:xfrm>
            <a:off x="755650" y="6100763"/>
            <a:ext cx="5716588" cy="423862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buClrTx/>
              <a:buFont typeface="Wingdings" panose="05000000000000000000" pitchFamily="2" charset="2"/>
              <a:buNone/>
            </a:pPr>
            <a:r>
              <a:rPr kumimoji="0" lang="zh-CN" altLang="en-US" sz="2400" dirty="0">
                <a:solidFill>
                  <a:schemeClr val="accent2"/>
                </a:solidFill>
                <a:latin typeface="+mj-ea"/>
                <a:ea typeface="+mj-ea"/>
              </a:rPr>
              <a:t>思考：</a:t>
            </a:r>
            <a:r>
              <a:rPr kumimoji="0"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你还能想到哪些</a:t>
            </a:r>
            <a:r>
              <a:rPr kumimoji="0"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DSP</a:t>
            </a:r>
            <a:r>
              <a:rPr kumimoji="0"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的应用实例？</a:t>
            </a:r>
            <a:endParaRPr kumimoji="0" lang="en-US" altLang="zh-CN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192213" y="188913"/>
            <a:ext cx="777240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kern="1200">
                <a:solidFill>
                  <a:schemeClr val="tx2"/>
                </a:solidFill>
                <a:latin typeface="+mj-lt"/>
                <a:ea typeface="+mj-ea"/>
                <a:cs typeface="黑体" charset="0"/>
                <a:sym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r"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数字信号处理</a:t>
            </a:r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(DSP)</a:t>
            </a: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系统的应用</a:t>
            </a:r>
            <a:endParaRPr kumimoji="0" lang="zh-CN" altLang="en-US" dirty="0"/>
          </a:p>
        </p:txBody>
      </p:sp>
    </p:spTree>
  </p:cSld>
  <p:clrMapOvr>
    <a:masterClrMapping/>
  </p:clrMapOvr>
  <p:transition advTm="39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78521447-8913-4D6B-A768-71DF2B15B179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3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kumimoji="0" lang="zh-CN" altLang="en-US" sz="3600">
                <a:solidFill>
                  <a:srgbClr val="80008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教学参考书</a:t>
            </a:r>
            <a:endParaRPr kumimoji="0" lang="zh-CN" altLang="en-US"/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8612" y="1557338"/>
            <a:ext cx="8815387" cy="4679950"/>
          </a:xfrm>
        </p:spPr>
        <p:txBody>
          <a:bodyPr/>
          <a:lstStyle/>
          <a:p>
            <a:pPr marL="342900" indent="-342900" algn="l" eaLnBrk="1" hangingPunct="1">
              <a:buFontTx/>
              <a:buChar char="•"/>
            </a:pPr>
            <a:r>
              <a:rPr kumimoji="0" lang="en-US" altLang="zh-CN" sz="3200" dirty="0">
                <a:solidFill>
                  <a:schemeClr val="bg1"/>
                </a:solidFill>
              </a:rPr>
              <a:t>《Introduction to Signal Processing</a:t>
            </a:r>
            <a:endParaRPr kumimoji="0" lang="zh-CN" altLang="en-US" sz="3200" dirty="0">
              <a:solidFill>
                <a:schemeClr val="bg1"/>
              </a:solidFill>
            </a:endParaRPr>
          </a:p>
          <a:p>
            <a:pPr marL="342900" indent="-342900" algn="l" eaLnBrk="1" hangingPunct="1"/>
            <a:r>
              <a:rPr kumimoji="0" lang="en-US" altLang="zh-CN" sz="3200" dirty="0">
                <a:solidFill>
                  <a:schemeClr val="bg1"/>
                </a:solidFill>
              </a:rPr>
              <a:t>    </a:t>
            </a:r>
            <a:r>
              <a:rPr kumimoji="0" lang="zh-CN" altLang="en-US" sz="3200" dirty="0">
                <a:solidFill>
                  <a:schemeClr val="bg1"/>
                </a:solidFill>
              </a:rPr>
              <a:t>信号处理导论</a:t>
            </a:r>
            <a:r>
              <a:rPr kumimoji="0" lang="en-US" altLang="zh-CN" sz="3200" dirty="0">
                <a:solidFill>
                  <a:schemeClr val="bg1"/>
                </a:solidFill>
              </a:rPr>
              <a:t>》</a:t>
            </a:r>
            <a:endParaRPr kumimoji="0" lang="zh-CN" altLang="en-US" sz="3200" dirty="0">
              <a:solidFill>
                <a:schemeClr val="bg1"/>
              </a:solidFill>
            </a:endParaRPr>
          </a:p>
          <a:p>
            <a:pPr marL="742950" lvl="1" indent="-285750" algn="l" eaLnBrk="1" hangingPunct="1">
              <a:buFontTx/>
              <a:buChar char="–"/>
            </a:pPr>
            <a:r>
              <a:rPr kumimoji="0" lang="en-US" altLang="zh-CN" sz="2800" i="1" dirty="0">
                <a:solidFill>
                  <a:schemeClr val="bg1"/>
                </a:solidFill>
              </a:rPr>
              <a:t>S.J. </a:t>
            </a:r>
            <a:r>
              <a:rPr kumimoji="0" lang="en-US" altLang="zh-CN" sz="2800" i="1" dirty="0" err="1">
                <a:solidFill>
                  <a:schemeClr val="bg1"/>
                </a:solidFill>
              </a:rPr>
              <a:t>Orfanidis</a:t>
            </a:r>
            <a:r>
              <a:rPr kumimoji="0" lang="en-US" altLang="zh-CN" sz="2800" i="1" dirty="0">
                <a:solidFill>
                  <a:schemeClr val="bg1"/>
                </a:solidFill>
              </a:rPr>
              <a:t>,  Prentice-Hall, Inc.</a:t>
            </a:r>
            <a:endParaRPr kumimoji="0" lang="zh-CN" altLang="en-US" sz="2800" i="1" dirty="0">
              <a:solidFill>
                <a:schemeClr val="bg1"/>
              </a:solidFill>
            </a:endParaRPr>
          </a:p>
          <a:p>
            <a:pPr marL="742950" lvl="1" indent="-285750" algn="l" eaLnBrk="1" hangingPunct="1">
              <a:buFontTx/>
              <a:buChar char="–"/>
            </a:pPr>
            <a:r>
              <a:rPr kumimoji="0" lang="zh-CN" altLang="en-US" sz="2800" dirty="0">
                <a:solidFill>
                  <a:schemeClr val="bg1"/>
                </a:solidFill>
              </a:rPr>
              <a:t>清华大学出版社影印版</a:t>
            </a:r>
          </a:p>
          <a:p>
            <a:pPr marL="342900" indent="-342900" algn="l" eaLnBrk="1" hangingPunct="1">
              <a:buFontTx/>
              <a:buChar char="•"/>
            </a:pPr>
            <a:r>
              <a:rPr kumimoji="0" lang="en-US" altLang="zh-CN" sz="3200" dirty="0">
                <a:solidFill>
                  <a:schemeClr val="bg1"/>
                </a:solidFill>
              </a:rPr>
              <a:t>《</a:t>
            </a:r>
            <a:r>
              <a:rPr kumimoji="0" lang="zh-CN" altLang="en-US" sz="3200" dirty="0">
                <a:solidFill>
                  <a:schemeClr val="bg1"/>
                </a:solidFill>
              </a:rPr>
              <a:t>信号处理原理</a:t>
            </a:r>
            <a:r>
              <a:rPr kumimoji="0" lang="en-US" altLang="zh-CN" sz="3200" dirty="0">
                <a:solidFill>
                  <a:schemeClr val="bg1"/>
                </a:solidFill>
              </a:rPr>
              <a:t>》</a:t>
            </a:r>
            <a:endParaRPr kumimoji="0" lang="zh-CN" altLang="en-US" sz="3200" dirty="0">
              <a:solidFill>
                <a:schemeClr val="bg1"/>
              </a:solidFill>
            </a:endParaRPr>
          </a:p>
          <a:p>
            <a:pPr marL="742950" lvl="1" indent="-285750" algn="l" eaLnBrk="1" hangingPunct="1">
              <a:buFontTx/>
              <a:buChar char="–"/>
            </a:pPr>
            <a:r>
              <a:rPr kumimoji="0" lang="zh-CN" altLang="en-US" sz="2800" dirty="0">
                <a:solidFill>
                  <a:schemeClr val="bg1"/>
                </a:solidFill>
              </a:rPr>
              <a:t>郑方，徐明星，清华大学出版社</a:t>
            </a:r>
          </a:p>
          <a:p>
            <a:pPr marL="342900" indent="-342900" algn="l" eaLnBrk="1" hangingPunct="1">
              <a:buFontTx/>
              <a:buChar char="•"/>
            </a:pPr>
            <a:r>
              <a:rPr kumimoji="0" lang="en-US" altLang="zh-CN" sz="3200" dirty="0">
                <a:solidFill>
                  <a:schemeClr val="bg1"/>
                </a:solidFill>
              </a:rPr>
              <a:t>《</a:t>
            </a:r>
            <a:r>
              <a:rPr kumimoji="0" lang="zh-CN" altLang="en-US" sz="3200" dirty="0">
                <a:solidFill>
                  <a:schemeClr val="bg1"/>
                </a:solidFill>
              </a:rPr>
              <a:t>数字信号处理教程</a:t>
            </a:r>
            <a:r>
              <a:rPr kumimoji="0" lang="en-US" altLang="zh-CN" sz="3200" dirty="0">
                <a:solidFill>
                  <a:schemeClr val="bg1"/>
                </a:solidFill>
              </a:rPr>
              <a:t>》</a:t>
            </a:r>
            <a:endParaRPr kumimoji="0" lang="zh-CN" altLang="en-US" sz="3200" dirty="0">
              <a:solidFill>
                <a:schemeClr val="bg1"/>
              </a:solidFill>
            </a:endParaRPr>
          </a:p>
          <a:p>
            <a:pPr marL="742950" lvl="1" indent="-285750" algn="l" eaLnBrk="1" hangingPunct="1">
              <a:buFontTx/>
              <a:buChar char="–"/>
            </a:pPr>
            <a:r>
              <a:rPr kumimoji="0" lang="zh-CN" altLang="en-US" sz="2800" dirty="0">
                <a:solidFill>
                  <a:schemeClr val="bg1"/>
                </a:solidFill>
              </a:rPr>
              <a:t>程佩青，清华大学出版社</a:t>
            </a:r>
          </a:p>
        </p:txBody>
      </p:sp>
      <p:pic>
        <p:nvPicPr>
          <p:cNvPr id="7173" name="Picture 4" descr="DS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2241584"/>
            <a:ext cx="2078038" cy="317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 advTm="7579"/>
    </mc:Choice>
    <mc:Fallback xmlns="">
      <p:transition spd="slow" advTm="7579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9DD5953A-DAFD-45F3-AC5D-7CED8021E356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30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554413" y="152400"/>
            <a:ext cx="5410200" cy="685800"/>
          </a:xfrm>
        </p:spPr>
        <p:txBody>
          <a:bodyPr/>
          <a:lstStyle/>
          <a:p>
            <a:pPr algn="r" eaLnBrk="1" hangingPunct="1"/>
            <a:r>
              <a:rPr kumimoji="0" lang="zh-CN" altLang="en-US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数字信号处理的步骤</a:t>
            </a:r>
            <a:endParaRPr kumimoji="0" lang="zh-CN" altLang="en-US"/>
          </a:p>
        </p:txBody>
      </p:sp>
      <p:sp>
        <p:nvSpPr>
          <p:cNvPr id="20483" name="AutoShape 3"/>
          <p:cNvSpPr>
            <a:spLocks noChangeArrowheads="1"/>
          </p:cNvSpPr>
          <p:nvPr/>
        </p:nvSpPr>
        <p:spPr bwMode="auto">
          <a:xfrm>
            <a:off x="2957513" y="2355850"/>
            <a:ext cx="2238375" cy="457200"/>
          </a:xfrm>
          <a:prstGeom prst="flowChartProcess">
            <a:avLst/>
          </a:prstGeom>
          <a:solidFill>
            <a:schemeClr val="tx1"/>
          </a:solidFill>
          <a:ln w="12700" cap="sq">
            <a:solidFill>
              <a:srgbClr val="0033CC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zh-CN" altLang="en-US" sz="2400" b="1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华文中宋" panose="02010600040101010101" pitchFamily="2" charset="-122"/>
              </a:rPr>
              <a:t>模数转换</a:t>
            </a:r>
            <a:r>
              <a:rPr kumimoji="0" lang="en-US" altLang="zh-CN" sz="2400" b="1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华文中宋" panose="02010600040101010101" pitchFamily="2" charset="-122"/>
              </a:rPr>
              <a:t>ADC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20484" name="AutoShape 4"/>
          <p:cNvSpPr>
            <a:spLocks noChangeArrowheads="1"/>
          </p:cNvSpPr>
          <p:nvPr/>
        </p:nvSpPr>
        <p:spPr bwMode="auto">
          <a:xfrm>
            <a:off x="2717800" y="3451225"/>
            <a:ext cx="2765425" cy="457200"/>
          </a:xfrm>
          <a:prstGeom prst="flowChartProcess">
            <a:avLst/>
          </a:prstGeom>
          <a:solidFill>
            <a:schemeClr val="tx1"/>
          </a:solidFill>
          <a:ln w="12700" cap="sq">
            <a:solidFill>
              <a:srgbClr val="0033CC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zh-CN" altLang="en-US" sz="2400" b="1">
                <a:solidFill>
                  <a:srgbClr val="00B0F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华文中宋" panose="02010600040101010101" pitchFamily="2" charset="-122"/>
              </a:rPr>
              <a:t>数字信号处理</a:t>
            </a:r>
            <a:r>
              <a:rPr kumimoji="0" lang="en-US" altLang="zh-CN" sz="2400" b="1">
                <a:solidFill>
                  <a:srgbClr val="00B0F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华文中宋" panose="02010600040101010101" pitchFamily="2" charset="-122"/>
              </a:rPr>
              <a:t>DSP</a:t>
            </a:r>
            <a:endParaRPr kumimoji="0" lang="zh-CN" altLang="en-US" sz="2400">
              <a:solidFill>
                <a:srgbClr val="00B0F0"/>
              </a:solidFill>
              <a:ea typeface="方正姚体" panose="02010601030101010101" pitchFamily="2" charset="-122"/>
            </a:endParaRPr>
          </a:p>
        </p:txBody>
      </p:sp>
      <p:sp>
        <p:nvSpPr>
          <p:cNvPr id="20485" name="AutoShape 5"/>
          <p:cNvSpPr>
            <a:spLocks noChangeArrowheads="1"/>
          </p:cNvSpPr>
          <p:nvPr/>
        </p:nvSpPr>
        <p:spPr bwMode="auto">
          <a:xfrm>
            <a:off x="2943225" y="4575175"/>
            <a:ext cx="2239963" cy="457200"/>
          </a:xfrm>
          <a:prstGeom prst="flowChartProcess">
            <a:avLst/>
          </a:prstGeom>
          <a:solidFill>
            <a:schemeClr val="tx1"/>
          </a:solidFill>
          <a:ln w="12700" cap="sq">
            <a:solidFill>
              <a:srgbClr val="0033CC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zh-CN" altLang="en-US" sz="2400" b="1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华文中宋" panose="02010600040101010101" pitchFamily="2" charset="-122"/>
              </a:rPr>
              <a:t>数模转换</a:t>
            </a:r>
            <a:r>
              <a:rPr kumimoji="0" lang="en-US" altLang="zh-CN" sz="2400" b="1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华文中宋" panose="02010600040101010101" pitchFamily="2" charset="-122"/>
              </a:rPr>
              <a:t>DAC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20486" name="Line 6"/>
          <p:cNvSpPr>
            <a:spLocks noChangeShapeType="1"/>
          </p:cNvSpPr>
          <p:nvPr/>
        </p:nvSpPr>
        <p:spPr bwMode="auto">
          <a:xfrm>
            <a:off x="2057400" y="1506538"/>
            <a:ext cx="762000" cy="1587"/>
          </a:xfrm>
          <a:prstGeom prst="line">
            <a:avLst/>
          </a:prstGeom>
          <a:noFill/>
          <a:ln w="28575" cap="sq">
            <a:solidFill>
              <a:srgbClr val="0033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457200" y="3146425"/>
            <a:ext cx="2133600" cy="3306763"/>
            <a:chOff x="457200" y="3146425"/>
            <a:chExt cx="2133600" cy="3306763"/>
          </a:xfrm>
        </p:grpSpPr>
        <p:sp>
          <p:nvSpPr>
            <p:cNvPr id="20487" name="AutoShape 7"/>
            <p:cNvSpPr>
              <a:spLocks noChangeArrowheads="1"/>
            </p:cNvSpPr>
            <p:nvPr/>
          </p:nvSpPr>
          <p:spPr bwMode="auto">
            <a:xfrm>
              <a:off x="457200" y="3146425"/>
              <a:ext cx="2133600" cy="762000"/>
            </a:xfrm>
            <a:prstGeom prst="wedgeRoundRectCallout">
              <a:avLst>
                <a:gd name="adj1" fmla="val 69269"/>
                <a:gd name="adj2" fmla="val -98125"/>
                <a:gd name="adj3" fmla="val 16667"/>
              </a:avLst>
            </a:prstGeom>
            <a:solidFill>
              <a:schemeClr val="tx1"/>
            </a:solidFill>
            <a:ln w="12700" cap="sq">
              <a:solidFill>
                <a:srgbClr val="0033CC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Char char="–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Char char="–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0" lang="zh-CN" altLang="en-US" sz="2000" b="1" dirty="0">
                  <a:solidFill>
                    <a:srgbClr val="00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sym typeface="华文中宋" panose="02010600040101010101" pitchFamily="2" charset="-122"/>
                </a:rPr>
                <a:t>自变量(时间)和幅值同时离散化</a:t>
              </a:r>
              <a:endParaRPr kumimoji="0" lang="zh-CN" altLang="en-US" sz="2400" dirty="0">
                <a:solidFill>
                  <a:srgbClr val="FFFF00"/>
                </a:solidFill>
                <a:ea typeface="方正姚体" panose="02010601030101010101" pitchFamily="2" charset="-122"/>
              </a:endParaRPr>
            </a:p>
          </p:txBody>
        </p:sp>
        <p:sp>
          <p:nvSpPr>
            <p:cNvPr id="20490" name="Line 10"/>
            <p:cNvSpPr>
              <a:spLocks noChangeShapeType="1"/>
            </p:cNvSpPr>
            <p:nvPr/>
          </p:nvSpPr>
          <p:spPr bwMode="auto">
            <a:xfrm>
              <a:off x="1524000" y="3984625"/>
              <a:ext cx="0" cy="609600"/>
            </a:xfrm>
            <a:prstGeom prst="line">
              <a:avLst/>
            </a:prstGeom>
            <a:noFill/>
            <a:ln w="28575" cap="sq">
              <a:solidFill>
                <a:srgbClr val="0033CC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491" name="Text Box 11"/>
            <p:cNvSpPr>
              <a:spLocks noChangeArrowheads="1"/>
            </p:cNvSpPr>
            <p:nvPr/>
          </p:nvSpPr>
          <p:spPr bwMode="auto">
            <a:xfrm>
              <a:off x="457200" y="4641850"/>
              <a:ext cx="2133600" cy="714375"/>
            </a:xfrm>
            <a:prstGeom prst="rect">
              <a:avLst/>
            </a:prstGeom>
            <a:solidFill>
              <a:schemeClr val="tx1"/>
            </a:solidFill>
            <a:ln w="12700" cap="sq">
              <a:solidFill>
                <a:srgbClr val="0033CC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Char char="–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Char char="–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0" lang="zh-CN" altLang="en-US" sz="2000" b="1">
                  <a:solidFill>
                    <a:srgbClr val="00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sym typeface="华文中宋" panose="02010600040101010101" pitchFamily="2" charset="-122"/>
                </a:rPr>
                <a:t>保证信息不丢失的理论基础是：</a:t>
              </a:r>
              <a:endParaRPr kumimoji="0" lang="zh-CN" altLang="en-US" sz="2400">
                <a:solidFill>
                  <a:srgbClr val="FFFF00"/>
                </a:solidFill>
                <a:ea typeface="方正姚体" panose="02010601030101010101" pitchFamily="2" charset="-122"/>
              </a:endParaRPr>
            </a:p>
          </p:txBody>
        </p:sp>
        <p:sp>
          <p:nvSpPr>
            <p:cNvPr id="20492" name="Text Box 12">
              <a:hlinkClick r:id="rId2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995363" y="5494338"/>
              <a:ext cx="1055687" cy="95885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rgbClr val="0033CC"/>
              </a:solidFill>
              <a:prstDash val="dashDot"/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Char char="–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Char char="–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0" lang="zh-CN" altLang="en-US" sz="2800" b="1" dirty="0">
                  <a:solidFill>
                    <a:srgbClr val="00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sym typeface="华文中宋" panose="02010600040101010101" pitchFamily="2" charset="-122"/>
                </a:rPr>
                <a:t>抽样定理</a:t>
              </a:r>
              <a:endParaRPr kumimoji="0" lang="zh-CN" altLang="en-US" sz="2400" dirty="0">
                <a:solidFill>
                  <a:srgbClr val="FFFF00"/>
                </a:solidFill>
                <a:ea typeface="方正姚体" panose="02010601030101010101" pitchFamily="2" charset="-122"/>
              </a:endParaRPr>
            </a:p>
          </p:txBody>
        </p:sp>
      </p:grpSp>
      <p:sp>
        <p:nvSpPr>
          <p:cNvPr id="20493" name="Text Box 13"/>
          <p:cNvSpPr>
            <a:spLocks noChangeArrowheads="1"/>
          </p:cNvSpPr>
          <p:nvPr/>
        </p:nvSpPr>
        <p:spPr bwMode="auto">
          <a:xfrm>
            <a:off x="460375" y="1270000"/>
            <a:ext cx="1412875" cy="469900"/>
          </a:xfrm>
          <a:prstGeom prst="rect">
            <a:avLst/>
          </a:prstGeom>
          <a:solidFill>
            <a:schemeClr val="tx1"/>
          </a:solidFill>
          <a:ln w="12700" cap="sq">
            <a:solidFill>
              <a:srgbClr val="0033CC"/>
            </a:solidFill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400" b="1" dirty="0">
                <a:solidFill>
                  <a:srgbClr val="00B05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华文中宋" panose="02010600040101010101" pitchFamily="2" charset="-122"/>
              </a:rPr>
              <a:t>模拟信号</a:t>
            </a:r>
            <a:endParaRPr kumimoji="0" lang="zh-CN" altLang="en-US" sz="2400" dirty="0">
              <a:solidFill>
                <a:srgbClr val="00B050"/>
              </a:solidFill>
              <a:ea typeface="方正姚体" panose="02010601030101010101" pitchFamily="2" charset="-122"/>
            </a:endParaRPr>
          </a:p>
        </p:txBody>
      </p:sp>
      <p:sp>
        <p:nvSpPr>
          <p:cNvPr id="20494" name="Text Box 14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3067050" y="1296988"/>
            <a:ext cx="2022475" cy="469900"/>
          </a:xfrm>
          <a:prstGeom prst="rect">
            <a:avLst/>
          </a:prstGeom>
          <a:solidFill>
            <a:schemeClr val="tx1"/>
          </a:solidFill>
          <a:ln w="12700" cap="sq">
            <a:solidFill>
              <a:srgbClr val="0033CC"/>
            </a:solidFill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400" b="1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华文中宋" panose="02010600040101010101" pitchFamily="2" charset="-122"/>
              </a:rPr>
              <a:t>抗混叠滤波器</a:t>
            </a:r>
            <a:endParaRPr kumimoji="0" lang="zh-CN" altLang="en-US" sz="2400" dirty="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20495" name="Line 15"/>
          <p:cNvSpPr>
            <a:spLocks noChangeShapeType="1"/>
          </p:cNvSpPr>
          <p:nvPr/>
        </p:nvSpPr>
        <p:spPr bwMode="auto">
          <a:xfrm>
            <a:off x="4067175" y="2840038"/>
            <a:ext cx="0" cy="600075"/>
          </a:xfrm>
          <a:prstGeom prst="line">
            <a:avLst/>
          </a:prstGeom>
          <a:noFill/>
          <a:ln w="28575" cap="sq">
            <a:solidFill>
              <a:srgbClr val="0033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96" name="Line 16"/>
          <p:cNvSpPr>
            <a:spLocks noChangeShapeType="1"/>
          </p:cNvSpPr>
          <p:nvPr/>
        </p:nvSpPr>
        <p:spPr bwMode="auto">
          <a:xfrm>
            <a:off x="4067175" y="3935413"/>
            <a:ext cx="0" cy="600075"/>
          </a:xfrm>
          <a:prstGeom prst="line">
            <a:avLst/>
          </a:prstGeom>
          <a:noFill/>
          <a:ln w="28575" cap="sq">
            <a:solidFill>
              <a:srgbClr val="0033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97" name="Line 17"/>
          <p:cNvSpPr>
            <a:spLocks noChangeShapeType="1"/>
          </p:cNvSpPr>
          <p:nvPr/>
        </p:nvSpPr>
        <p:spPr bwMode="auto">
          <a:xfrm>
            <a:off x="4067175" y="1755775"/>
            <a:ext cx="0" cy="600075"/>
          </a:xfrm>
          <a:prstGeom prst="line">
            <a:avLst/>
          </a:prstGeom>
          <a:noFill/>
          <a:ln w="28575" cap="sq">
            <a:solidFill>
              <a:srgbClr val="0033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98" name="Text Box 18"/>
          <p:cNvSpPr>
            <a:spLocks noChangeArrowheads="1"/>
          </p:cNvSpPr>
          <p:nvPr/>
        </p:nvSpPr>
        <p:spPr bwMode="auto">
          <a:xfrm>
            <a:off x="3055938" y="5657850"/>
            <a:ext cx="2022475" cy="469900"/>
          </a:xfrm>
          <a:prstGeom prst="rect">
            <a:avLst/>
          </a:prstGeom>
          <a:solidFill>
            <a:schemeClr val="tx1"/>
          </a:solidFill>
          <a:ln w="12700" cap="sq">
            <a:solidFill>
              <a:srgbClr val="0033CC"/>
            </a:solidFill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400" b="1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华文中宋" panose="02010600040101010101" pitchFamily="2" charset="-122"/>
              </a:rPr>
              <a:t>抗镜像滤波器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20499" name="Line 19"/>
          <p:cNvSpPr>
            <a:spLocks noChangeShapeType="1"/>
          </p:cNvSpPr>
          <p:nvPr/>
        </p:nvSpPr>
        <p:spPr bwMode="auto">
          <a:xfrm>
            <a:off x="4067175" y="5059363"/>
            <a:ext cx="0" cy="600075"/>
          </a:xfrm>
          <a:prstGeom prst="line">
            <a:avLst/>
          </a:prstGeom>
          <a:noFill/>
          <a:ln w="28575" cap="sq">
            <a:solidFill>
              <a:srgbClr val="0033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00" name="Line 20"/>
          <p:cNvSpPr>
            <a:spLocks noChangeShapeType="1"/>
          </p:cNvSpPr>
          <p:nvPr/>
        </p:nvSpPr>
        <p:spPr bwMode="auto">
          <a:xfrm>
            <a:off x="5357813" y="5876925"/>
            <a:ext cx="762000" cy="0"/>
          </a:xfrm>
          <a:prstGeom prst="line">
            <a:avLst/>
          </a:prstGeom>
          <a:noFill/>
          <a:ln w="28575" cap="sq">
            <a:solidFill>
              <a:srgbClr val="0033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01" name="Text Box 21"/>
          <p:cNvSpPr>
            <a:spLocks noChangeArrowheads="1"/>
          </p:cNvSpPr>
          <p:nvPr/>
        </p:nvSpPr>
        <p:spPr bwMode="auto">
          <a:xfrm>
            <a:off x="6446838" y="5632450"/>
            <a:ext cx="1581150" cy="469900"/>
          </a:xfrm>
          <a:prstGeom prst="rect">
            <a:avLst/>
          </a:prstGeom>
          <a:solidFill>
            <a:schemeClr val="tx1"/>
          </a:solidFill>
          <a:ln w="12700" cap="sq">
            <a:solidFill>
              <a:srgbClr val="0033CC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400" b="1" dirty="0">
                <a:solidFill>
                  <a:srgbClr val="00B05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华文中宋" panose="02010600040101010101" pitchFamily="2" charset="-122"/>
              </a:rPr>
              <a:t>模拟信号</a:t>
            </a:r>
            <a:endParaRPr kumimoji="0" lang="zh-CN" altLang="en-US" sz="2400" dirty="0">
              <a:solidFill>
                <a:srgbClr val="00B050"/>
              </a:solidFill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5310306"/>
      </p:ext>
    </p:extLst>
  </p:cSld>
  <p:clrMapOvr>
    <a:masterClrMapping/>
  </p:clrMapOvr>
  <p:transition advTm="71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9DD5953A-DAFD-45F3-AC5D-7CED8021E356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31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554413" y="152400"/>
            <a:ext cx="5410200" cy="685800"/>
          </a:xfrm>
        </p:spPr>
        <p:txBody>
          <a:bodyPr/>
          <a:lstStyle/>
          <a:p>
            <a:pPr algn="r" eaLnBrk="1" hangingPunct="1"/>
            <a:r>
              <a:rPr kumimoji="0" lang="zh-CN" altLang="en-US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数字信号处理的步骤</a:t>
            </a:r>
            <a:endParaRPr kumimoji="0" lang="zh-CN" altLang="en-US"/>
          </a:p>
        </p:txBody>
      </p:sp>
      <p:sp>
        <p:nvSpPr>
          <p:cNvPr id="20483" name="AutoShape 3"/>
          <p:cNvSpPr>
            <a:spLocks noChangeArrowheads="1"/>
          </p:cNvSpPr>
          <p:nvPr/>
        </p:nvSpPr>
        <p:spPr bwMode="auto">
          <a:xfrm>
            <a:off x="2957513" y="2355850"/>
            <a:ext cx="2238375" cy="457200"/>
          </a:xfrm>
          <a:prstGeom prst="flowChartProcess">
            <a:avLst/>
          </a:prstGeom>
          <a:solidFill>
            <a:schemeClr val="tx1"/>
          </a:solidFill>
          <a:ln w="12700" cap="sq">
            <a:solidFill>
              <a:srgbClr val="0033CC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zh-CN" altLang="en-US" sz="2400" b="1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华文中宋" panose="02010600040101010101" pitchFamily="2" charset="-122"/>
              </a:rPr>
              <a:t>模数转换</a:t>
            </a:r>
            <a:r>
              <a:rPr kumimoji="0" lang="en-US" altLang="zh-CN" sz="2400" b="1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华文中宋" panose="02010600040101010101" pitchFamily="2" charset="-122"/>
              </a:rPr>
              <a:t>ADC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20484" name="AutoShape 4"/>
          <p:cNvSpPr>
            <a:spLocks noChangeArrowheads="1"/>
          </p:cNvSpPr>
          <p:nvPr/>
        </p:nvSpPr>
        <p:spPr bwMode="auto">
          <a:xfrm>
            <a:off x="2717800" y="3451225"/>
            <a:ext cx="2765425" cy="457200"/>
          </a:xfrm>
          <a:prstGeom prst="flowChartProcess">
            <a:avLst/>
          </a:prstGeom>
          <a:solidFill>
            <a:schemeClr val="tx1"/>
          </a:solidFill>
          <a:ln w="12700" cap="sq">
            <a:solidFill>
              <a:srgbClr val="0033CC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zh-CN" altLang="en-US" sz="2400" b="1">
                <a:solidFill>
                  <a:srgbClr val="00B0F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华文中宋" panose="02010600040101010101" pitchFamily="2" charset="-122"/>
              </a:rPr>
              <a:t>数字信号处理</a:t>
            </a:r>
            <a:r>
              <a:rPr kumimoji="0" lang="en-US" altLang="zh-CN" sz="2400" b="1">
                <a:solidFill>
                  <a:srgbClr val="00B0F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华文中宋" panose="02010600040101010101" pitchFamily="2" charset="-122"/>
              </a:rPr>
              <a:t>DSP</a:t>
            </a:r>
            <a:endParaRPr kumimoji="0" lang="zh-CN" altLang="en-US" sz="2400">
              <a:solidFill>
                <a:srgbClr val="00B0F0"/>
              </a:solidFill>
              <a:ea typeface="方正姚体" panose="02010601030101010101" pitchFamily="2" charset="-122"/>
            </a:endParaRPr>
          </a:p>
        </p:txBody>
      </p:sp>
      <p:sp>
        <p:nvSpPr>
          <p:cNvPr id="20485" name="AutoShape 5"/>
          <p:cNvSpPr>
            <a:spLocks noChangeArrowheads="1"/>
          </p:cNvSpPr>
          <p:nvPr/>
        </p:nvSpPr>
        <p:spPr bwMode="auto">
          <a:xfrm>
            <a:off x="2943225" y="4575175"/>
            <a:ext cx="2239963" cy="457200"/>
          </a:xfrm>
          <a:prstGeom prst="flowChartProcess">
            <a:avLst/>
          </a:prstGeom>
          <a:solidFill>
            <a:schemeClr val="tx1"/>
          </a:solidFill>
          <a:ln w="12700" cap="sq">
            <a:solidFill>
              <a:srgbClr val="0033CC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zh-CN" altLang="en-US" sz="2400" b="1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华文中宋" panose="02010600040101010101" pitchFamily="2" charset="-122"/>
              </a:rPr>
              <a:t>数模转换</a:t>
            </a:r>
            <a:r>
              <a:rPr kumimoji="0" lang="en-US" altLang="zh-CN" sz="2400" b="1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华文中宋" panose="02010600040101010101" pitchFamily="2" charset="-122"/>
              </a:rPr>
              <a:t>DAC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20486" name="Line 6"/>
          <p:cNvSpPr>
            <a:spLocks noChangeShapeType="1"/>
          </p:cNvSpPr>
          <p:nvPr/>
        </p:nvSpPr>
        <p:spPr bwMode="auto">
          <a:xfrm>
            <a:off x="2057400" y="1506538"/>
            <a:ext cx="762000" cy="1587"/>
          </a:xfrm>
          <a:prstGeom prst="line">
            <a:avLst/>
          </a:prstGeom>
          <a:noFill/>
          <a:ln w="28575" cap="sq">
            <a:solidFill>
              <a:srgbClr val="0033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87" name="AutoShape 7"/>
          <p:cNvSpPr>
            <a:spLocks noChangeArrowheads="1"/>
          </p:cNvSpPr>
          <p:nvPr/>
        </p:nvSpPr>
        <p:spPr bwMode="auto">
          <a:xfrm>
            <a:off x="457200" y="3146425"/>
            <a:ext cx="2133600" cy="762000"/>
          </a:xfrm>
          <a:prstGeom prst="wedgeRoundRectCallout">
            <a:avLst>
              <a:gd name="adj1" fmla="val 69269"/>
              <a:gd name="adj2" fmla="val -98125"/>
              <a:gd name="adj3" fmla="val 16667"/>
            </a:avLst>
          </a:prstGeom>
          <a:solidFill>
            <a:schemeClr val="tx1"/>
          </a:solidFill>
          <a:ln w="12700" cap="sq">
            <a:solidFill>
              <a:srgbClr val="0033CC"/>
            </a:solidFill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zh-CN" altLang="en-US" sz="2000" b="1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华文中宋" panose="02010600040101010101" pitchFamily="2" charset="-122"/>
              </a:rPr>
              <a:t>自变量(时间)和幅值同时离散化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20488" name="AutoShape 8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6245225" y="3146424"/>
            <a:ext cx="2432050" cy="561967"/>
          </a:xfrm>
          <a:prstGeom prst="wedgeRoundRectCallout">
            <a:avLst>
              <a:gd name="adj1" fmla="val -77044"/>
              <a:gd name="adj2" fmla="val 45101"/>
              <a:gd name="adj3" fmla="val 16667"/>
            </a:avLst>
          </a:prstGeom>
          <a:solidFill>
            <a:schemeClr val="tx1"/>
          </a:solidFill>
          <a:ln w="12700" cap="sq">
            <a:solidFill>
              <a:srgbClr val="0033CC"/>
            </a:solidFill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zh-CN" altLang="en-US" sz="2000" b="1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华文中宋" panose="02010600040101010101" pitchFamily="2" charset="-122"/>
              </a:rPr>
              <a:t>变换域分析</a:t>
            </a:r>
            <a:endParaRPr kumimoji="0" lang="en-US" altLang="zh-CN" sz="2000" b="1" dirty="0">
              <a:solidFill>
                <a:srgbClr val="000000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华文中宋" panose="02010600040101010101" pitchFamily="2" charset="-122"/>
            </a:endParaRPr>
          </a:p>
        </p:txBody>
      </p:sp>
      <p:sp>
        <p:nvSpPr>
          <p:cNvPr id="20490" name="Line 10"/>
          <p:cNvSpPr>
            <a:spLocks noChangeShapeType="1"/>
          </p:cNvSpPr>
          <p:nvPr/>
        </p:nvSpPr>
        <p:spPr bwMode="auto">
          <a:xfrm>
            <a:off x="1524000" y="3984625"/>
            <a:ext cx="0" cy="609600"/>
          </a:xfrm>
          <a:prstGeom prst="line">
            <a:avLst/>
          </a:prstGeom>
          <a:noFill/>
          <a:ln w="28575" cap="sq">
            <a:solidFill>
              <a:srgbClr val="0033CC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20491" name="Text Box 11"/>
          <p:cNvSpPr>
            <a:spLocks noChangeArrowheads="1"/>
          </p:cNvSpPr>
          <p:nvPr/>
        </p:nvSpPr>
        <p:spPr bwMode="auto">
          <a:xfrm>
            <a:off x="457200" y="4641850"/>
            <a:ext cx="2133600" cy="714375"/>
          </a:xfrm>
          <a:prstGeom prst="rect">
            <a:avLst/>
          </a:prstGeom>
          <a:solidFill>
            <a:schemeClr val="tx1"/>
          </a:solidFill>
          <a:ln w="12700" cap="sq">
            <a:solidFill>
              <a:srgbClr val="0033CC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000" b="1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华文中宋" panose="02010600040101010101" pitchFamily="2" charset="-122"/>
              </a:rPr>
              <a:t>保证信息不丢失的理论基础是：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20492" name="Text Box 12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95363" y="5494338"/>
            <a:ext cx="1055687" cy="958850"/>
          </a:xfrm>
          <a:prstGeom prst="rect">
            <a:avLst/>
          </a:prstGeom>
          <a:solidFill>
            <a:schemeClr val="tx1"/>
          </a:solidFill>
          <a:ln w="12700">
            <a:solidFill>
              <a:srgbClr val="0033CC"/>
            </a:solidFill>
            <a:prstDash val="dashDot"/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800" b="1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华文中宋" panose="02010600040101010101" pitchFamily="2" charset="-122"/>
              </a:rPr>
              <a:t>抽样定理</a:t>
            </a:r>
            <a:endParaRPr kumimoji="0" lang="zh-CN" altLang="en-US" sz="2400" dirty="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20493" name="Text Box 13"/>
          <p:cNvSpPr>
            <a:spLocks noChangeArrowheads="1"/>
          </p:cNvSpPr>
          <p:nvPr/>
        </p:nvSpPr>
        <p:spPr bwMode="auto">
          <a:xfrm>
            <a:off x="460375" y="1270000"/>
            <a:ext cx="1412875" cy="469900"/>
          </a:xfrm>
          <a:prstGeom prst="rect">
            <a:avLst/>
          </a:prstGeom>
          <a:solidFill>
            <a:schemeClr val="tx1"/>
          </a:solidFill>
          <a:ln w="12700" cap="sq">
            <a:solidFill>
              <a:srgbClr val="0033CC"/>
            </a:solidFill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400" b="1" dirty="0">
                <a:solidFill>
                  <a:srgbClr val="00B05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华文中宋" panose="02010600040101010101" pitchFamily="2" charset="-122"/>
              </a:rPr>
              <a:t>模拟信号</a:t>
            </a:r>
            <a:endParaRPr kumimoji="0" lang="zh-CN" altLang="en-US" sz="2400" dirty="0">
              <a:solidFill>
                <a:srgbClr val="00B050"/>
              </a:solidFill>
              <a:ea typeface="方正姚体" panose="02010601030101010101" pitchFamily="2" charset="-122"/>
            </a:endParaRPr>
          </a:p>
        </p:txBody>
      </p:sp>
      <p:sp>
        <p:nvSpPr>
          <p:cNvPr id="20494" name="Text Box 14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3067050" y="1296988"/>
            <a:ext cx="2022475" cy="469900"/>
          </a:xfrm>
          <a:prstGeom prst="rect">
            <a:avLst/>
          </a:prstGeom>
          <a:solidFill>
            <a:schemeClr val="tx1"/>
          </a:solidFill>
          <a:ln w="12700" cap="sq">
            <a:solidFill>
              <a:srgbClr val="0033CC"/>
            </a:solidFill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400" b="1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华文中宋" panose="02010600040101010101" pitchFamily="2" charset="-122"/>
              </a:rPr>
              <a:t>抗混叠滤波器</a:t>
            </a:r>
            <a:endParaRPr kumimoji="0" lang="zh-CN" altLang="en-US" sz="2400" dirty="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20495" name="Line 15"/>
          <p:cNvSpPr>
            <a:spLocks noChangeShapeType="1"/>
          </p:cNvSpPr>
          <p:nvPr/>
        </p:nvSpPr>
        <p:spPr bwMode="auto">
          <a:xfrm>
            <a:off x="4067175" y="2840038"/>
            <a:ext cx="0" cy="600075"/>
          </a:xfrm>
          <a:prstGeom prst="line">
            <a:avLst/>
          </a:prstGeom>
          <a:noFill/>
          <a:ln w="28575" cap="sq">
            <a:solidFill>
              <a:srgbClr val="0033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96" name="Line 16"/>
          <p:cNvSpPr>
            <a:spLocks noChangeShapeType="1"/>
          </p:cNvSpPr>
          <p:nvPr/>
        </p:nvSpPr>
        <p:spPr bwMode="auto">
          <a:xfrm>
            <a:off x="4067175" y="3935413"/>
            <a:ext cx="0" cy="600075"/>
          </a:xfrm>
          <a:prstGeom prst="line">
            <a:avLst/>
          </a:prstGeom>
          <a:noFill/>
          <a:ln w="28575" cap="sq">
            <a:solidFill>
              <a:srgbClr val="0033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97" name="Line 17"/>
          <p:cNvSpPr>
            <a:spLocks noChangeShapeType="1"/>
          </p:cNvSpPr>
          <p:nvPr/>
        </p:nvSpPr>
        <p:spPr bwMode="auto">
          <a:xfrm>
            <a:off x="4067175" y="1755775"/>
            <a:ext cx="0" cy="600075"/>
          </a:xfrm>
          <a:prstGeom prst="line">
            <a:avLst/>
          </a:prstGeom>
          <a:noFill/>
          <a:ln w="28575" cap="sq">
            <a:solidFill>
              <a:srgbClr val="0033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98" name="Text Box 18"/>
          <p:cNvSpPr>
            <a:spLocks noChangeArrowheads="1"/>
          </p:cNvSpPr>
          <p:nvPr/>
        </p:nvSpPr>
        <p:spPr bwMode="auto">
          <a:xfrm>
            <a:off x="3055938" y="5657850"/>
            <a:ext cx="2022475" cy="469900"/>
          </a:xfrm>
          <a:prstGeom prst="rect">
            <a:avLst/>
          </a:prstGeom>
          <a:solidFill>
            <a:schemeClr val="tx1"/>
          </a:solidFill>
          <a:ln w="12700" cap="sq">
            <a:solidFill>
              <a:srgbClr val="0033CC"/>
            </a:solidFill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400" b="1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华文中宋" panose="02010600040101010101" pitchFamily="2" charset="-122"/>
              </a:rPr>
              <a:t>抗镜像滤波器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20499" name="Line 19"/>
          <p:cNvSpPr>
            <a:spLocks noChangeShapeType="1"/>
          </p:cNvSpPr>
          <p:nvPr/>
        </p:nvSpPr>
        <p:spPr bwMode="auto">
          <a:xfrm>
            <a:off x="4067175" y="5059363"/>
            <a:ext cx="0" cy="600075"/>
          </a:xfrm>
          <a:prstGeom prst="line">
            <a:avLst/>
          </a:prstGeom>
          <a:noFill/>
          <a:ln w="28575" cap="sq">
            <a:solidFill>
              <a:srgbClr val="0033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00" name="Line 20"/>
          <p:cNvSpPr>
            <a:spLocks noChangeShapeType="1"/>
          </p:cNvSpPr>
          <p:nvPr/>
        </p:nvSpPr>
        <p:spPr bwMode="auto">
          <a:xfrm>
            <a:off x="5357813" y="5876925"/>
            <a:ext cx="762000" cy="0"/>
          </a:xfrm>
          <a:prstGeom prst="line">
            <a:avLst/>
          </a:prstGeom>
          <a:noFill/>
          <a:ln w="28575" cap="sq">
            <a:solidFill>
              <a:srgbClr val="0033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01" name="Text Box 21"/>
          <p:cNvSpPr>
            <a:spLocks noChangeArrowheads="1"/>
          </p:cNvSpPr>
          <p:nvPr/>
        </p:nvSpPr>
        <p:spPr bwMode="auto">
          <a:xfrm>
            <a:off x="6446838" y="5632450"/>
            <a:ext cx="1581150" cy="469900"/>
          </a:xfrm>
          <a:prstGeom prst="rect">
            <a:avLst/>
          </a:prstGeom>
          <a:solidFill>
            <a:schemeClr val="tx1"/>
          </a:solidFill>
          <a:ln w="12700" cap="sq">
            <a:solidFill>
              <a:srgbClr val="0033CC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400" b="1" dirty="0">
                <a:solidFill>
                  <a:srgbClr val="00B05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华文中宋" panose="02010600040101010101" pitchFamily="2" charset="-122"/>
              </a:rPr>
              <a:t>模拟信号</a:t>
            </a:r>
            <a:endParaRPr kumimoji="0" lang="zh-CN" altLang="en-US" sz="2400" dirty="0">
              <a:solidFill>
                <a:srgbClr val="00B050"/>
              </a:solidFill>
              <a:ea typeface="方正姚体" panose="02010601030101010101" pitchFamily="2" charset="-122"/>
            </a:endParaRPr>
          </a:p>
        </p:txBody>
      </p:sp>
      <p:sp>
        <p:nvSpPr>
          <p:cNvPr id="22" name="Line 10"/>
          <p:cNvSpPr>
            <a:spLocks noChangeShapeType="1"/>
          </p:cNvSpPr>
          <p:nvPr/>
        </p:nvSpPr>
        <p:spPr bwMode="auto">
          <a:xfrm>
            <a:off x="7435768" y="3745593"/>
            <a:ext cx="0" cy="609600"/>
          </a:xfrm>
          <a:prstGeom prst="line">
            <a:avLst/>
          </a:prstGeom>
          <a:noFill/>
          <a:ln w="28575" cap="sq">
            <a:solidFill>
              <a:srgbClr val="0033CC"/>
            </a:solidFill>
            <a:round/>
            <a:headEnd type="none" w="med" len="med"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24" name="Text Box 11"/>
          <p:cNvSpPr>
            <a:spLocks noChangeArrowheads="1"/>
          </p:cNvSpPr>
          <p:nvPr/>
        </p:nvSpPr>
        <p:spPr bwMode="auto">
          <a:xfrm>
            <a:off x="6368968" y="4367675"/>
            <a:ext cx="2133600" cy="714375"/>
          </a:xfrm>
          <a:prstGeom prst="rect">
            <a:avLst/>
          </a:prstGeom>
          <a:solidFill>
            <a:schemeClr val="tx1"/>
          </a:solidFill>
          <a:ln w="12700" cap="sq">
            <a:solidFill>
              <a:srgbClr val="0033CC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zh-CN" altLang="en-US" sz="2000" b="1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华文中宋" panose="02010600040101010101" pitchFamily="2" charset="-122"/>
              </a:rPr>
              <a:t>数字滤波、识别、合成</a:t>
            </a:r>
            <a:endParaRPr kumimoji="0" lang="zh-CN" altLang="en-US" sz="2400" dirty="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0313882"/>
      </p:ext>
    </p:extLst>
  </p:cSld>
  <p:clrMapOvr>
    <a:masterClrMapping/>
  </p:clrMapOvr>
  <p:transition advTm="719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E71D1CFE-1886-46F9-B3E6-836C4DA8CF3C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32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12938" y="1844674"/>
            <a:ext cx="5334000" cy="4098853"/>
          </a:xfrm>
        </p:spPr>
        <p:txBody>
          <a:bodyPr/>
          <a:lstStyle/>
          <a:p>
            <a:pPr marL="342900" indent="-342900" algn="l" eaLnBrk="1" hangingPunct="1">
              <a:lnSpc>
                <a:spcPct val="150000"/>
              </a:lnSpc>
              <a:spcBef>
                <a:spcPts val="1200"/>
              </a:spcBef>
              <a:buFontTx/>
              <a:buChar char="•"/>
            </a:pPr>
            <a:r>
              <a:rPr kumimoji="0" lang="zh-CN" altLang="en-US" sz="3200" b="1" dirty="0">
                <a:solidFill>
                  <a:schemeClr val="bg1"/>
                </a:solidFill>
              </a:rPr>
              <a:t>信号的概念</a:t>
            </a:r>
            <a:endParaRPr kumimoji="0" lang="en-US" altLang="zh-CN" sz="3200" b="1" dirty="0">
              <a:solidFill>
                <a:schemeClr val="bg1"/>
              </a:solidFill>
            </a:endParaRPr>
          </a:p>
          <a:p>
            <a:pPr marL="342900" indent="-342900" algn="l" eaLnBrk="1" hangingPunct="1">
              <a:lnSpc>
                <a:spcPct val="150000"/>
              </a:lnSpc>
              <a:spcBef>
                <a:spcPts val="1200"/>
              </a:spcBef>
              <a:buFontTx/>
              <a:buChar char="•"/>
            </a:pPr>
            <a:r>
              <a:rPr kumimoji="0" lang="zh-CN" altLang="en-US" sz="3200" b="1" dirty="0">
                <a:solidFill>
                  <a:srgbClr val="FF0000"/>
                </a:solidFill>
              </a:rPr>
              <a:t>信号的描述</a:t>
            </a:r>
            <a:endParaRPr kumimoji="0" lang="en-US" altLang="zh-CN" sz="3200" b="1" dirty="0">
              <a:solidFill>
                <a:srgbClr val="FF0000"/>
              </a:solidFill>
            </a:endParaRPr>
          </a:p>
          <a:p>
            <a:pPr marL="342900" indent="-342900" algn="l" eaLnBrk="1" hangingPunct="1">
              <a:lnSpc>
                <a:spcPct val="150000"/>
              </a:lnSpc>
              <a:spcBef>
                <a:spcPts val="1200"/>
              </a:spcBef>
              <a:buFontTx/>
              <a:buChar char="•"/>
            </a:pPr>
            <a:r>
              <a:rPr kumimoji="0" lang="zh-CN" altLang="en-US" sz="3200" b="1" dirty="0">
                <a:solidFill>
                  <a:schemeClr val="bg1"/>
                </a:solidFill>
              </a:rPr>
              <a:t>欧拉公式</a:t>
            </a:r>
            <a:endParaRPr kumimoji="0" lang="en-US" altLang="zh-CN" sz="3200" b="1" dirty="0">
              <a:solidFill>
                <a:schemeClr val="bg1"/>
              </a:solidFill>
            </a:endParaRPr>
          </a:p>
          <a:p>
            <a:pPr marL="342900" indent="-342900" algn="l" eaLnBrk="1" hangingPunct="1">
              <a:lnSpc>
                <a:spcPct val="150000"/>
              </a:lnSpc>
              <a:spcBef>
                <a:spcPts val="1200"/>
              </a:spcBef>
              <a:buFontTx/>
              <a:buChar char="•"/>
            </a:pPr>
            <a:r>
              <a:rPr kumimoji="0" lang="zh-CN" altLang="en-US" sz="3200" b="1" dirty="0">
                <a:solidFill>
                  <a:schemeClr val="bg1"/>
                </a:solidFill>
              </a:rPr>
              <a:t>函数分解</a:t>
            </a:r>
            <a:endParaRPr kumimoji="0" lang="en-US" altLang="zh-CN" sz="3200" b="1" dirty="0">
              <a:solidFill>
                <a:schemeClr val="bg1"/>
              </a:solidFill>
            </a:endParaRPr>
          </a:p>
        </p:txBody>
      </p:sp>
      <p:sp>
        <p:nvSpPr>
          <p:cNvPr id="13316" name="Text Box 4"/>
          <p:cNvSpPr>
            <a:spLocks noChangeArrowheads="1"/>
          </p:cNvSpPr>
          <p:nvPr/>
        </p:nvSpPr>
        <p:spPr bwMode="auto">
          <a:xfrm>
            <a:off x="58738" y="190500"/>
            <a:ext cx="88884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zh-CN" altLang="en-US" sz="3600">
                <a:solidFill>
                  <a:srgbClr val="80008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第一章 信号的基本概念与数学基础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5955818"/>
      </p:ext>
    </p:extLst>
  </p:cSld>
  <p:clrMapOvr>
    <a:masterClrMapping/>
  </p:clrMapOvr>
  <p:transition advTm="11078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7BAE5CA5-D7F6-4501-AD17-D6B3392BBA72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33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076825" y="150813"/>
            <a:ext cx="3886200" cy="685800"/>
          </a:xfrm>
        </p:spPr>
        <p:txBody>
          <a:bodyPr/>
          <a:lstStyle/>
          <a:p>
            <a:pPr algn="r" eaLnBrk="1" hangingPunct="1"/>
            <a:r>
              <a:rPr kumimoji="0" lang="zh-CN" altLang="en-US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信号描述方法</a:t>
            </a:r>
            <a:endParaRPr kumimoji="0" lang="zh-CN" altLang="en-US"/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143000"/>
            <a:ext cx="7772400" cy="2514600"/>
          </a:xfrm>
        </p:spPr>
        <p:txBody>
          <a:bodyPr/>
          <a:lstStyle/>
          <a:p>
            <a:pPr marL="342900" indent="-342900" algn="l" eaLnBrk="1" hangingPunct="1">
              <a:buFontTx/>
              <a:buChar char="•"/>
            </a:pPr>
            <a:r>
              <a:rPr kumimoji="0" lang="zh-CN" altLang="en-US" sz="3200" dirty="0">
                <a:solidFill>
                  <a:schemeClr val="bg1"/>
                </a:solidFill>
              </a:rPr>
              <a:t>数学描述</a:t>
            </a:r>
          </a:p>
          <a:p>
            <a:pPr marL="742950" lvl="1" indent="-285750" algn="l" eaLnBrk="1" hangingPunct="1">
              <a:buFontTx/>
              <a:buChar char="–"/>
            </a:pPr>
            <a:r>
              <a:rPr kumimoji="0" lang="zh-CN" altLang="en-US" sz="3200" dirty="0">
                <a:solidFill>
                  <a:schemeClr val="bg1"/>
                </a:solidFill>
              </a:rPr>
              <a:t>使用具体的数学表达式，把信号描述为一个或若干个自变量的函数或序列的形式。</a:t>
            </a:r>
            <a:endParaRPr kumimoji="0" lang="zh-CN" altLang="en-US" sz="3200" dirty="0"/>
          </a:p>
        </p:txBody>
      </p:sp>
      <p:pic>
        <p:nvPicPr>
          <p:cNvPr id="26629" name="Object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690938"/>
            <a:ext cx="2209800" cy="52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Object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614810"/>
            <a:ext cx="2634506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7"/>
          <p:cNvSpPr>
            <a:spLocks noChangeArrowheads="1"/>
          </p:cNvSpPr>
          <p:nvPr/>
        </p:nvSpPr>
        <p:spPr bwMode="auto">
          <a:xfrm>
            <a:off x="4495800" y="3505200"/>
            <a:ext cx="3797300" cy="714375"/>
          </a:xfrm>
          <a:prstGeom prst="wedgeRectCallout">
            <a:avLst>
              <a:gd name="adj1" fmla="val 3255"/>
              <a:gd name="adj2" fmla="val -158000"/>
            </a:avLst>
          </a:prstGeom>
          <a:noFill/>
          <a:ln w="12700" cap="sq">
            <a:solidFill>
              <a:srgbClr val="0000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000">
                <a:solidFill>
                  <a:schemeClr val="bg1"/>
                </a:solidFill>
                <a:latin typeface="楷体_GB2312"/>
                <a:ea typeface="楷体_GB2312"/>
                <a:cs typeface="楷体_GB2312"/>
                <a:sym typeface="楷体_GB2312"/>
              </a:rPr>
              <a:t>因此，本课程常用</a:t>
            </a:r>
            <a:r>
              <a:rPr kumimoji="0"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楷体_GB2312"/>
                <a:cs typeface="楷体_GB2312"/>
                <a:sym typeface="楷体_GB2312"/>
              </a:rPr>
              <a:t>“</a:t>
            </a:r>
            <a:r>
              <a:rPr kumimoji="0" lang="zh-CN" altLang="en-US" sz="2000">
                <a:solidFill>
                  <a:schemeClr val="bg1"/>
                </a:solidFill>
                <a:latin typeface="楷体_GB2312"/>
                <a:ea typeface="楷体_GB2312"/>
                <a:cs typeface="楷体_GB2312"/>
                <a:sym typeface="楷体_GB2312"/>
              </a:rPr>
              <a:t>函数</a:t>
            </a:r>
            <a:r>
              <a:rPr kumimoji="0"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楷体_GB2312"/>
                <a:cs typeface="楷体_GB2312"/>
                <a:sym typeface="楷体_GB2312"/>
              </a:rPr>
              <a:t>”</a:t>
            </a:r>
            <a:r>
              <a:rPr kumimoji="0" lang="zh-CN" altLang="en-US" sz="2000">
                <a:solidFill>
                  <a:schemeClr val="bg1"/>
                </a:solidFill>
                <a:latin typeface="楷体_GB2312"/>
                <a:ea typeface="楷体_GB2312"/>
                <a:cs typeface="楷体_GB2312"/>
                <a:sym typeface="楷体_GB2312"/>
              </a:rPr>
              <a:t>和</a:t>
            </a:r>
            <a:r>
              <a:rPr kumimoji="0"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楷体_GB2312"/>
                <a:cs typeface="楷体_GB2312"/>
                <a:sym typeface="楷体_GB2312"/>
              </a:rPr>
              <a:t>“</a:t>
            </a:r>
            <a:r>
              <a:rPr kumimoji="0" lang="zh-CN" altLang="en-US" sz="2000">
                <a:solidFill>
                  <a:schemeClr val="bg1"/>
                </a:solidFill>
                <a:latin typeface="楷体_GB2312"/>
                <a:ea typeface="楷体_GB2312"/>
                <a:cs typeface="楷体_GB2312"/>
                <a:sym typeface="楷体_GB2312"/>
              </a:rPr>
              <a:t>序列</a:t>
            </a:r>
            <a:r>
              <a:rPr kumimoji="0"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楷体_GB2312"/>
                <a:cs typeface="楷体_GB2312"/>
                <a:sym typeface="楷体_GB2312"/>
              </a:rPr>
              <a:t>”</a:t>
            </a:r>
            <a:r>
              <a:rPr kumimoji="0" lang="zh-CN" altLang="en-US" sz="2000">
                <a:solidFill>
                  <a:schemeClr val="bg1"/>
                </a:solidFill>
                <a:latin typeface="楷体_GB2312"/>
                <a:ea typeface="楷体_GB2312"/>
                <a:cs typeface="楷体_GB2312"/>
                <a:sym typeface="楷体_GB2312"/>
              </a:rPr>
              <a:t>来指代</a:t>
            </a:r>
            <a:r>
              <a:rPr kumimoji="0"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楷体_GB2312"/>
                <a:cs typeface="楷体_GB2312"/>
                <a:sym typeface="楷体_GB2312"/>
              </a:rPr>
              <a:t>“</a:t>
            </a:r>
            <a:r>
              <a:rPr kumimoji="0" lang="zh-CN" altLang="en-US" sz="2000">
                <a:solidFill>
                  <a:schemeClr val="bg1"/>
                </a:solidFill>
                <a:latin typeface="楷体_GB2312"/>
                <a:ea typeface="楷体_GB2312"/>
                <a:cs typeface="楷体_GB2312"/>
                <a:sym typeface="楷体_GB2312"/>
              </a:rPr>
              <a:t>信号</a:t>
            </a:r>
            <a:r>
              <a:rPr kumimoji="0"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楷体_GB2312"/>
                <a:cs typeface="楷体_GB2312"/>
                <a:sym typeface="楷体_GB2312"/>
              </a:rPr>
              <a:t>”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26633" name="Line 8"/>
          <p:cNvSpPr>
            <a:spLocks noChangeShapeType="1"/>
          </p:cNvSpPr>
          <p:nvPr/>
        </p:nvSpPr>
        <p:spPr bwMode="auto">
          <a:xfrm>
            <a:off x="6096000" y="2743200"/>
            <a:ext cx="762000" cy="0"/>
          </a:xfrm>
          <a:prstGeom prst="line">
            <a:avLst/>
          </a:prstGeom>
          <a:noFill/>
          <a:ln w="38100" cap="sq">
            <a:solidFill>
              <a:srgbClr val="66FF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26634" name="Line 9"/>
          <p:cNvSpPr>
            <a:spLocks noChangeShapeType="1"/>
          </p:cNvSpPr>
          <p:nvPr/>
        </p:nvSpPr>
        <p:spPr bwMode="auto">
          <a:xfrm>
            <a:off x="7315200" y="2743200"/>
            <a:ext cx="762000" cy="0"/>
          </a:xfrm>
          <a:prstGeom prst="line">
            <a:avLst/>
          </a:prstGeom>
          <a:noFill/>
          <a:ln w="38100" cap="sq">
            <a:solidFill>
              <a:srgbClr val="66FF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1358992" y="5777526"/>
            <a:ext cx="6062878" cy="424732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buChar char="v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buClr>
                <a:schemeClr val="bg2"/>
              </a:buClr>
              <a:buChar char="Ø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buChar char="o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lvl="0" eaLnBrk="1" hangingPunct="1">
              <a:lnSpc>
                <a:spcPct val="90000"/>
              </a:lnSpc>
              <a:spcBef>
                <a:spcPct val="20000"/>
              </a:spcBef>
              <a:buNone/>
              <a:defRPr/>
            </a:pPr>
            <a:r>
              <a:rPr lang="zh-CN" altLang="en-US" sz="2400" b="1" dirty="0">
                <a:solidFill>
                  <a:srgbClr val="FF0000"/>
                </a:solidFill>
              </a:rPr>
              <a:t>思考：</a:t>
            </a:r>
            <a:r>
              <a:rPr lang="zh-CN" altLang="en-US" sz="2400" b="1" dirty="0">
                <a:solidFill>
                  <a:schemeClr val="bg1"/>
                </a:solidFill>
              </a:rPr>
              <a:t>什么时候用函数？什么时候用序列</a:t>
            </a:r>
            <a:r>
              <a:rPr lang="zh-CN" altLang="en-US" sz="2400" b="1" dirty="0">
                <a:solidFill>
                  <a:srgbClr val="00264C"/>
                </a:solidFill>
              </a:rPr>
              <a:t>？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64C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ransition advTm="43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E775ADB1-E23E-4B63-B2E1-D11EE1A128E5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34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pic>
        <p:nvPicPr>
          <p:cNvPr id="27651" name="Object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276600"/>
            <a:ext cx="4038600" cy="254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AutoShape 3"/>
          <p:cNvSpPr>
            <a:spLocks noChangeArrowheads="1"/>
          </p:cNvSpPr>
          <p:nvPr/>
        </p:nvSpPr>
        <p:spPr bwMode="auto">
          <a:xfrm>
            <a:off x="6021388" y="4692650"/>
            <a:ext cx="2206625" cy="1276350"/>
          </a:xfrm>
          <a:prstGeom prst="cloudCallout">
            <a:avLst>
              <a:gd name="adj1" fmla="val -152731"/>
              <a:gd name="adj2" fmla="val -132954"/>
            </a:avLst>
          </a:prstGeom>
          <a:noFill/>
          <a:ln w="12700" cap="sq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kumimoji="0" lang="zh-CN" altLang="en-US" sz="2000">
              <a:solidFill>
                <a:schemeClr val="bg1"/>
              </a:solidFill>
              <a:ea typeface="仿宋_GB2312"/>
              <a:cs typeface="仿宋_GB2312"/>
            </a:endParaRPr>
          </a:p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000">
                <a:solidFill>
                  <a:schemeClr val="bg1"/>
                </a:solidFill>
                <a:ea typeface="仿宋_GB2312"/>
                <a:cs typeface="仿宋_GB2312"/>
              </a:rPr>
              <a:t>  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7772400" cy="1676400"/>
          </a:xfrm>
        </p:spPr>
        <p:txBody>
          <a:bodyPr/>
          <a:lstStyle/>
          <a:p>
            <a:pPr marL="342900" indent="-342900" algn="l" eaLnBrk="1" hangingPunct="1">
              <a:buFontTx/>
              <a:buChar char="•"/>
            </a:pPr>
            <a:r>
              <a:rPr kumimoji="0" lang="zh-CN" altLang="en-US" sz="3200">
                <a:solidFill>
                  <a:schemeClr val="bg1"/>
                </a:solidFill>
              </a:rPr>
              <a:t>波形描述</a:t>
            </a:r>
          </a:p>
          <a:p>
            <a:pPr marL="742950" lvl="1" indent="-285750" algn="l" eaLnBrk="1" hangingPunct="1">
              <a:buFontTx/>
              <a:buChar char="–"/>
            </a:pPr>
            <a:r>
              <a:rPr kumimoji="0" lang="zh-CN" altLang="en-US" sz="3200">
                <a:solidFill>
                  <a:schemeClr val="bg1"/>
                </a:solidFill>
              </a:rPr>
              <a:t>按照函数随自变量的变化关系，把信号的波形画出来。</a:t>
            </a:r>
            <a:endParaRPr kumimoji="0" lang="zh-CN" altLang="en-US" sz="3200"/>
          </a:p>
        </p:txBody>
      </p:sp>
      <p:pic>
        <p:nvPicPr>
          <p:cNvPr id="27654" name="Object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986338"/>
            <a:ext cx="16002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1346200" y="3241675"/>
            <a:ext cx="4089400" cy="2603500"/>
          </a:xfrm>
          <a:prstGeom prst="rect">
            <a:avLst/>
          </a:prstGeom>
          <a:noFill/>
          <a:ln w="12700" cap="sq">
            <a:solidFill>
              <a:srgbClr val="00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kumimoji="0" lang="zh-CN" altLang="en-US" sz="2400">
              <a:solidFill>
                <a:srgbClr val="FFFFCC"/>
              </a:solidFill>
              <a:ea typeface="方正姚体" panose="02010601030101010101" pitchFamily="2" charset="-122"/>
            </a:endParaRPr>
          </a:p>
        </p:txBody>
      </p:sp>
      <p:sp>
        <p:nvSpPr>
          <p:cNvPr id="2765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076825" y="150813"/>
            <a:ext cx="3886200" cy="685800"/>
          </a:xfrm>
        </p:spPr>
        <p:txBody>
          <a:bodyPr/>
          <a:lstStyle/>
          <a:p>
            <a:pPr algn="r"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信号描述方法</a:t>
            </a:r>
            <a:endParaRPr kumimoji="0" lang="zh-CN" altLang="en-US" dirty="0"/>
          </a:p>
        </p:txBody>
      </p:sp>
    </p:spTree>
  </p:cSld>
  <p:clrMapOvr>
    <a:masterClrMapping/>
  </p:clrMapOvr>
  <p:transition advTm="422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A9E3D9A7-99C4-480C-AC2C-63A925547194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35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pic>
        <p:nvPicPr>
          <p:cNvPr id="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32313" y="2205038"/>
            <a:ext cx="4000500" cy="3713162"/>
          </a:xfrm>
        </p:spPr>
      </p:pic>
      <p:sp>
        <p:nvSpPr>
          <p:cNvPr id="2867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87450" y="188913"/>
            <a:ext cx="7772400" cy="654050"/>
          </a:xfrm>
        </p:spPr>
        <p:txBody>
          <a:bodyPr/>
          <a:lstStyle/>
          <a:p>
            <a:pPr algn="r"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信号的描述方法：不同域的波形</a:t>
            </a:r>
            <a:endParaRPr kumimoji="0" lang="zh-CN" altLang="en-US" dirty="0"/>
          </a:p>
        </p:txBody>
      </p:sp>
      <p:sp>
        <p:nvSpPr>
          <p:cNvPr id="3" name="Text Box 4"/>
          <p:cNvSpPr>
            <a:spLocks noChangeArrowheads="1"/>
          </p:cNvSpPr>
          <p:nvPr/>
        </p:nvSpPr>
        <p:spPr bwMode="auto">
          <a:xfrm>
            <a:off x="4860925" y="2643188"/>
            <a:ext cx="3022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3600">
                <a:solidFill>
                  <a:srgbClr val="FF0066"/>
                </a:solidFill>
              </a:rPr>
              <a:t>信号的频谱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34821" name="TextBox 6"/>
          <p:cNvSpPr>
            <a:spLocks noChangeArrowheads="1"/>
          </p:cNvSpPr>
          <p:nvPr/>
        </p:nvSpPr>
        <p:spPr bwMode="auto">
          <a:xfrm>
            <a:off x="1033463" y="1196975"/>
            <a:ext cx="38989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zh-CN" altLang="en-US">
                <a:solidFill>
                  <a:srgbClr val="FF0000"/>
                </a:solidFill>
                <a:ea typeface="方正姚体" panose="02010601030101010101" pitchFamily="2" charset="-122"/>
                <a:sym typeface="Wingdings" panose="05000000000000000000" pitchFamily="2" charset="2"/>
              </a:rPr>
              <a:t>时域波形 </a:t>
            </a:r>
            <a:r>
              <a:rPr kumimoji="0" lang="en-US" altLang="zh-CN">
                <a:solidFill>
                  <a:srgbClr val="FF0000"/>
                </a:solidFill>
                <a:ea typeface="方正姚体" panose="02010601030101010101" pitchFamily="2" charset="-122"/>
                <a:sym typeface="Wingdings" panose="05000000000000000000" pitchFamily="2" charset="2"/>
              </a:rPr>
              <a:t>VS </a:t>
            </a:r>
            <a:r>
              <a:rPr kumimoji="0" lang="zh-CN" altLang="en-US">
                <a:solidFill>
                  <a:srgbClr val="FF0000"/>
                </a:solidFill>
                <a:ea typeface="方正姚体" panose="02010601030101010101" pitchFamily="2" charset="-122"/>
                <a:sym typeface="Wingdings" panose="05000000000000000000" pitchFamily="2" charset="2"/>
              </a:rPr>
              <a:t>频谱图</a:t>
            </a:r>
            <a:endParaRPr kumimoji="0" lang="en-US" altLang="zh-CN">
              <a:solidFill>
                <a:srgbClr val="FF0000"/>
              </a:solidFill>
              <a:ea typeface="方正姚体" panose="02010601030101010101" pitchFamily="2" charset="-122"/>
              <a:sym typeface="Wingdings" panose="05000000000000000000" pitchFamily="2" charset="2"/>
            </a:endParaRPr>
          </a:p>
        </p:txBody>
      </p:sp>
      <p:pic>
        <p:nvPicPr>
          <p:cNvPr id="2867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282825"/>
            <a:ext cx="4068762" cy="359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393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348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2000" fill="hold"/>
                                        <p:tgtEl>
                                          <p:spTgt spid="348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4E8E15A0-6CF4-4496-855B-0BCE61BED6D5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36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840413" y="152400"/>
            <a:ext cx="3124200" cy="685800"/>
          </a:xfrm>
        </p:spPr>
        <p:txBody>
          <a:bodyPr/>
          <a:lstStyle/>
          <a:p>
            <a:pPr algn="r" eaLnBrk="1" hangingPunct="1"/>
            <a:r>
              <a:rPr kumimoji="0" lang="zh-CN" altLang="en-US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信号描述方法</a:t>
            </a:r>
            <a:endParaRPr kumimoji="0" lang="zh-CN" altLang="en-US"/>
          </a:p>
        </p:txBody>
      </p:sp>
      <p:pic>
        <p:nvPicPr>
          <p:cNvPr id="2" name="Object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357688"/>
            <a:ext cx="2743200" cy="4572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701" name="Text Box 4"/>
          <p:cNvSpPr>
            <a:spLocks noChangeArrowheads="1"/>
          </p:cNvSpPr>
          <p:nvPr/>
        </p:nvSpPr>
        <p:spPr bwMode="auto">
          <a:xfrm>
            <a:off x="792163" y="1063625"/>
            <a:ext cx="3873500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marL="457200" indent="-4572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</a:pPr>
            <a:r>
              <a:rPr kumimoji="0" lang="zh-CN" altLang="en-US" sz="2800">
                <a:solidFill>
                  <a:schemeClr val="bg1"/>
                </a:solidFill>
              </a:rPr>
              <a:t>确定信号与随机信号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3" name="Text Box 5"/>
          <p:cNvSpPr>
            <a:spLocks noChangeArrowheads="1"/>
          </p:cNvSpPr>
          <p:nvPr/>
        </p:nvSpPr>
        <p:spPr bwMode="auto">
          <a:xfrm>
            <a:off x="1357313" y="4340225"/>
            <a:ext cx="950912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要点：</a:t>
            </a:r>
            <a:endParaRPr kumimoji="0" lang="zh-CN" altLang="en-US" sz="2400" dirty="0">
              <a:solidFill>
                <a:srgbClr val="FF0000"/>
              </a:solidFill>
              <a:ea typeface="方正姚体" panose="02010601030101010101" pitchFamily="2" charset="-122"/>
            </a:endParaRPr>
          </a:p>
        </p:txBody>
      </p:sp>
      <p:sp>
        <p:nvSpPr>
          <p:cNvPr id="29703" name="Text Box 6"/>
          <p:cNvSpPr>
            <a:spLocks noChangeArrowheads="1"/>
          </p:cNvSpPr>
          <p:nvPr/>
        </p:nvSpPr>
        <p:spPr bwMode="auto">
          <a:xfrm>
            <a:off x="1357313" y="2343150"/>
            <a:ext cx="1471612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0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区分方法：</a:t>
            </a:r>
            <a:endParaRPr kumimoji="0" lang="zh-CN" altLang="en-US" sz="2400" dirty="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29704" name="Text Box 7"/>
          <p:cNvSpPr>
            <a:spLocks noChangeArrowheads="1"/>
          </p:cNvSpPr>
          <p:nvPr/>
        </p:nvSpPr>
        <p:spPr bwMode="auto">
          <a:xfrm>
            <a:off x="2638425" y="1780055"/>
            <a:ext cx="5824328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0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给定的自变量的值，是否可以唯一确定信号的取值</a:t>
            </a:r>
            <a:endParaRPr kumimoji="0" lang="zh-CN" altLang="en-US" sz="2400" dirty="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29705" name="Text Box 8"/>
          <p:cNvSpPr>
            <a:spLocks noChangeArrowheads="1"/>
          </p:cNvSpPr>
          <p:nvPr/>
        </p:nvSpPr>
        <p:spPr bwMode="auto">
          <a:xfrm>
            <a:off x="2616200" y="2355850"/>
            <a:ext cx="607060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0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任意给定一个自变量的值，如果可以唯一确定其信号和取值，则该信号是确定信号，否则，如果取值是不确定的随机值，则是随机信号。</a:t>
            </a:r>
            <a:endParaRPr kumimoji="0" lang="zh-CN" altLang="en-US" sz="2400" dirty="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4" name="Text Box 9"/>
          <p:cNvSpPr>
            <a:spLocks noChangeArrowheads="1"/>
          </p:cNvSpPr>
          <p:nvPr/>
        </p:nvSpPr>
        <p:spPr bwMode="auto">
          <a:xfrm>
            <a:off x="741363" y="3654425"/>
            <a:ext cx="4235450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marL="457200" indent="-4572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</a:pPr>
            <a:r>
              <a:rPr kumimoji="0" lang="zh-CN" altLang="en-US" sz="2800">
                <a:solidFill>
                  <a:schemeClr val="bg1"/>
                </a:solidFill>
              </a:rPr>
              <a:t>周期信号与非周期信号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29707" name="Text Box 10"/>
          <p:cNvSpPr>
            <a:spLocks noChangeArrowheads="1"/>
          </p:cNvSpPr>
          <p:nvPr/>
        </p:nvSpPr>
        <p:spPr bwMode="auto">
          <a:xfrm>
            <a:off x="1357313" y="1779588"/>
            <a:ext cx="957262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要点：</a:t>
            </a:r>
            <a:endParaRPr kumimoji="0" lang="zh-CN" altLang="en-US" sz="2400" dirty="0">
              <a:solidFill>
                <a:srgbClr val="FF0000"/>
              </a:solidFill>
              <a:ea typeface="方正姚体" panose="02010601030101010101" pitchFamily="2" charset="-122"/>
            </a:endParaRPr>
          </a:p>
        </p:txBody>
      </p:sp>
      <p:sp>
        <p:nvSpPr>
          <p:cNvPr id="5" name="Text Box 11"/>
          <p:cNvSpPr>
            <a:spLocks noChangeArrowheads="1"/>
          </p:cNvSpPr>
          <p:nvPr/>
        </p:nvSpPr>
        <p:spPr bwMode="auto">
          <a:xfrm>
            <a:off x="2654300" y="4354513"/>
            <a:ext cx="2232025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000" b="1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关系式是否成立？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36876" name="Text Box 12"/>
          <p:cNvSpPr>
            <a:spLocks noChangeArrowheads="1"/>
          </p:cNvSpPr>
          <p:nvPr/>
        </p:nvSpPr>
        <p:spPr bwMode="auto">
          <a:xfrm>
            <a:off x="1357313" y="5029200"/>
            <a:ext cx="3240087" cy="409575"/>
          </a:xfrm>
          <a:prstGeom prst="rect">
            <a:avLst/>
          </a:prstGeom>
          <a:noFill/>
          <a:ln w="12700" cap="sq">
            <a:solidFill>
              <a:srgbClr val="F8F8F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000" b="1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周期信号的周期（正值）：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36877" name="Text Box 13"/>
          <p:cNvSpPr>
            <a:spLocks noChangeArrowheads="1"/>
          </p:cNvSpPr>
          <p:nvPr/>
        </p:nvSpPr>
        <p:spPr bwMode="auto">
          <a:xfrm>
            <a:off x="4876800" y="5029200"/>
            <a:ext cx="762000" cy="720725"/>
          </a:xfrm>
          <a:prstGeom prst="rect">
            <a:avLst/>
          </a:prstGeom>
          <a:solidFill>
            <a:srgbClr val="FF0000"/>
          </a:solidFill>
          <a:ln w="19050">
            <a:solidFill>
              <a:srgbClr val="F8F8F8"/>
            </a:solidFill>
            <a:prstDash val="dashDot"/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000" b="1">
                <a:latin typeface="华文中宋" panose="02010600040101010101" pitchFamily="2" charset="-122"/>
                <a:ea typeface="华文中宋" panose="02010600040101010101" pitchFamily="2" charset="-122"/>
                <a:sym typeface="华文中宋" panose="02010600040101010101" pitchFamily="2" charset="-122"/>
              </a:rPr>
              <a:t>最小</a:t>
            </a:r>
            <a:r>
              <a:rPr kumimoji="0" lang="en-US" altLang="zh-CN" sz="2000" b="1">
                <a:latin typeface="华文中宋" panose="02010600040101010101" pitchFamily="2" charset="-122"/>
                <a:ea typeface="华文中宋" panose="02010600040101010101" pitchFamily="2" charset="-122"/>
                <a:sym typeface="华文中宋" panose="02010600040101010101" pitchFamily="2" charset="-122"/>
              </a:rPr>
              <a:t>T</a:t>
            </a:r>
            <a:r>
              <a:rPr kumimoji="0" lang="zh-CN" altLang="en-US" sz="2000" b="1">
                <a:latin typeface="华文中宋" panose="02010600040101010101" pitchFamily="2" charset="-122"/>
                <a:ea typeface="华文中宋" panose="02010600040101010101" pitchFamily="2" charset="-122"/>
                <a:sym typeface="华文中宋" panose="02010600040101010101" pitchFamily="2" charset="-122"/>
              </a:rPr>
              <a:t>值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36878" name="Text Box 14"/>
          <p:cNvSpPr>
            <a:spLocks noChangeArrowheads="1"/>
          </p:cNvSpPr>
          <p:nvPr/>
        </p:nvSpPr>
        <p:spPr bwMode="auto">
          <a:xfrm>
            <a:off x="1350963" y="5937250"/>
            <a:ext cx="5527675" cy="409575"/>
          </a:xfrm>
          <a:prstGeom prst="rect">
            <a:avLst/>
          </a:prstGeom>
          <a:noFill/>
          <a:ln w="12700" cap="sq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华文中宋" panose="02010600040101010101" pitchFamily="2" charset="-122"/>
              </a:rPr>
              <a:t>非周期信号可以视为是周期无穷大的周期信号。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</p:spTree>
  </p:cSld>
  <p:clrMapOvr>
    <a:masterClrMapping/>
  </p:clrMapOvr>
  <p:transition advTm="62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36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2" dur="500"/>
                                        <p:tgtEl>
                                          <p:spTgt spid="36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5" dur="500"/>
                                        <p:tgtEl>
                                          <p:spTgt spid="36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utoUpdateAnimBg="0"/>
      <p:bldP spid="4" grpId="0" bldLvl="0" autoUpdateAnimBg="0"/>
      <p:bldP spid="5" grpId="0" bldLvl="0" autoUpdateAnimBg="0"/>
      <p:bldP spid="36876" grpId="0" bldLvl="0" animBg="1" autoUpdateAnimBg="0"/>
      <p:bldP spid="36877" grpId="0" bldLvl="0" animBg="1" autoUpdateAnimBg="0"/>
      <p:bldP spid="36878" grpId="0" bldLvl="0" animBg="1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F7F7DCC0-1557-4549-9B05-84FC40327866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37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3101975" cy="609600"/>
          </a:xfrm>
        </p:spPr>
        <p:txBody>
          <a:bodyPr/>
          <a:lstStyle/>
          <a:p>
            <a:pPr marL="342900" indent="-342900" algn="l" eaLnBrk="1" hangingPunct="1">
              <a:buFontTx/>
              <a:buChar char="•"/>
            </a:pPr>
            <a:r>
              <a:rPr kumimoji="0" lang="zh-CN" altLang="en-US" sz="3200">
                <a:solidFill>
                  <a:schemeClr val="bg1"/>
                </a:solidFill>
              </a:rPr>
              <a:t>正余弦信号：</a:t>
            </a:r>
            <a:endParaRPr kumimoji="0" lang="zh-CN" altLang="en-US" sz="3200"/>
          </a:p>
        </p:txBody>
      </p:sp>
      <p:sp>
        <p:nvSpPr>
          <p:cNvPr id="30726" name="Text Box 5"/>
          <p:cNvSpPr>
            <a:spLocks noChangeArrowheads="1"/>
          </p:cNvSpPr>
          <p:nvPr/>
        </p:nvSpPr>
        <p:spPr bwMode="auto">
          <a:xfrm>
            <a:off x="5334000" y="3657600"/>
            <a:ext cx="3200400" cy="2235200"/>
          </a:xfrm>
          <a:prstGeom prst="rect">
            <a:avLst/>
          </a:prstGeom>
          <a:noFill/>
          <a:ln w="12700" cap="sq">
            <a:solidFill>
              <a:srgbClr val="99FF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说明：</a:t>
            </a:r>
            <a:endParaRPr kumimoji="0" lang="zh-CN" altLang="en-US" sz="24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华文楷体" panose="02010600040101010101" pitchFamily="2" charset="-122"/>
            </a:endParaRP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4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(1) </a:t>
            </a:r>
            <a:r>
              <a:rPr kumimoji="0" lang="en-US" altLang="zh-CN" sz="2400" i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K</a:t>
            </a:r>
            <a:r>
              <a:rPr kumimoji="0" lang="zh-CN" altLang="en-US" sz="24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为振幅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4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(2) </a:t>
            </a:r>
            <a:r>
              <a:rPr kumimoji="0" lang="en-US" altLang="zh-CN" sz="2400" i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ω</a:t>
            </a:r>
            <a:r>
              <a:rPr kumimoji="0" lang="zh-CN" altLang="en-US" sz="24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为角频率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4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(3) </a:t>
            </a:r>
            <a:r>
              <a:rPr kumimoji="0" lang="en-US" altLang="zh-CN" sz="2400" i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θ</a:t>
            </a:r>
            <a:r>
              <a:rPr kumimoji="0" lang="zh-CN" altLang="en-US" sz="24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为初相位</a:t>
            </a:r>
            <a:endParaRPr kumimoji="0" lang="zh-CN" altLang="en-US" sz="2400" dirty="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pic>
        <p:nvPicPr>
          <p:cNvPr id="3072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657600"/>
            <a:ext cx="3810000" cy="2193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8" name="Text Box 7"/>
          <p:cNvSpPr>
            <a:spLocks noChangeArrowheads="1"/>
          </p:cNvSpPr>
          <p:nvPr/>
        </p:nvSpPr>
        <p:spPr bwMode="auto">
          <a:xfrm>
            <a:off x="1298575" y="2087563"/>
            <a:ext cx="11969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000">
                <a:solidFill>
                  <a:schemeClr val="bg1"/>
                </a:solidFill>
              </a:rPr>
              <a:t>正弦信号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30729" name="Text Box 8"/>
          <p:cNvSpPr>
            <a:spLocks noChangeArrowheads="1"/>
          </p:cNvSpPr>
          <p:nvPr/>
        </p:nvSpPr>
        <p:spPr bwMode="auto">
          <a:xfrm>
            <a:off x="1298575" y="2819400"/>
            <a:ext cx="11969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000">
                <a:solidFill>
                  <a:schemeClr val="bg1"/>
                </a:solidFill>
              </a:rPr>
              <a:t>余弦信号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30730" name="Text Box 9"/>
          <p:cNvSpPr>
            <a:spLocks noChangeArrowheads="1"/>
          </p:cNvSpPr>
          <p:nvPr/>
        </p:nvSpPr>
        <p:spPr bwMode="auto">
          <a:xfrm>
            <a:off x="2762250" y="3705225"/>
            <a:ext cx="692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000" b="1">
                <a:solidFill>
                  <a:schemeClr val="bg1"/>
                </a:solidFill>
                <a:ea typeface="仿宋_GB2312"/>
                <a:cs typeface="仿宋_GB2312"/>
              </a:rPr>
              <a:t>正弦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30731" name="Text Box 10"/>
          <p:cNvSpPr>
            <a:spLocks noChangeArrowheads="1"/>
          </p:cNvSpPr>
          <p:nvPr/>
        </p:nvSpPr>
        <p:spPr bwMode="auto">
          <a:xfrm>
            <a:off x="2286000" y="4267200"/>
            <a:ext cx="692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000" b="1">
                <a:solidFill>
                  <a:schemeClr val="bg1"/>
                </a:solidFill>
                <a:ea typeface="仿宋_GB2312"/>
                <a:cs typeface="仿宋_GB2312"/>
              </a:rPr>
              <a:t>余弦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3073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219700" y="150813"/>
            <a:ext cx="3786188" cy="685800"/>
          </a:xfrm>
        </p:spPr>
        <p:txBody>
          <a:bodyPr/>
          <a:lstStyle/>
          <a:p>
            <a:pPr algn="r"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信号描述示例</a:t>
            </a:r>
            <a:endParaRPr kumimoji="0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2577FCD-3652-E94B-BEF1-AB30A30A5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550" y="2009775"/>
            <a:ext cx="3756877" cy="1349322"/>
          </a:xfrm>
          <a:prstGeom prst="rect">
            <a:avLst/>
          </a:prstGeom>
        </p:spPr>
      </p:pic>
    </p:spTree>
  </p:cSld>
  <p:clrMapOvr>
    <a:masterClrMapping/>
  </p:clrMapOvr>
  <p:transition advTm="375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D8C66D33-7953-4F1E-A13C-2570B2BFC109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38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95288" y="1066800"/>
            <a:ext cx="2305050" cy="609600"/>
          </a:xfrm>
        </p:spPr>
        <p:txBody>
          <a:bodyPr/>
          <a:lstStyle/>
          <a:p>
            <a:pPr marL="342900" indent="-342900" algn="l" eaLnBrk="1" hangingPunct="1">
              <a:buFontTx/>
              <a:buChar char="•"/>
            </a:pPr>
            <a:r>
              <a:rPr kumimoji="0" lang="en-US" altLang="zh-CN" sz="3200">
                <a:solidFill>
                  <a:schemeClr val="bg1"/>
                </a:solidFill>
              </a:rPr>
              <a:t>Sa</a:t>
            </a:r>
            <a:r>
              <a:rPr kumimoji="0" lang="zh-CN" altLang="en-US" sz="3200">
                <a:solidFill>
                  <a:schemeClr val="bg1"/>
                </a:solidFill>
              </a:rPr>
              <a:t>函数：</a:t>
            </a:r>
            <a:endParaRPr kumimoji="0" lang="zh-CN" altLang="en-US" sz="3200"/>
          </a:p>
        </p:txBody>
      </p:sp>
      <p:pic>
        <p:nvPicPr>
          <p:cNvPr id="31749" name="Object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981200"/>
            <a:ext cx="4343400" cy="273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750" name="Text Box 5"/>
              <p:cNvSpPr>
                <a:spLocks noChangeArrowheads="1"/>
              </p:cNvSpPr>
              <p:nvPr/>
            </p:nvSpPr>
            <p:spPr bwMode="auto">
              <a:xfrm>
                <a:off x="5512594" y="1175740"/>
                <a:ext cx="3200400" cy="3724096"/>
              </a:xfrm>
              <a:prstGeom prst="rect">
                <a:avLst/>
              </a:prstGeom>
              <a:noFill/>
              <a:ln w="12700" cap="sq">
                <a:solidFill>
                  <a:srgbClr val="99FF66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Char char="–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Char char="–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kumimoji="0" lang="zh-CN" altLang="en-US" b="1" dirty="0">
                    <a:solidFill>
                      <a:schemeClr val="bg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华文楷体" panose="02010600040101010101" pitchFamily="2" charset="-122"/>
                  </a:rPr>
                  <a:t>特点</a:t>
                </a:r>
                <a:r>
                  <a:rPr kumimoji="0" lang="zh-CN" altLang="en-US" dirty="0">
                    <a:solidFill>
                      <a:schemeClr val="bg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华文楷体" panose="02010600040101010101" pitchFamily="2" charset="-122"/>
                  </a:rPr>
                  <a:t>：</a:t>
                </a:r>
                <a:endParaRPr kumimoji="0" lang="zh-CN" altLang="en-US" sz="2400" dirty="0">
                  <a:solidFill>
                    <a:schemeClr val="bg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华文楷体" panose="02010600040101010101" pitchFamily="2" charset="-122"/>
                </a:endParaRPr>
              </a:p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kumimoji="0" lang="zh-CN" altLang="en-US" sz="2400" dirty="0">
                    <a:solidFill>
                      <a:schemeClr val="bg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华文楷体" panose="02010600040101010101" pitchFamily="2" charset="-122"/>
                  </a:rPr>
                  <a:t>(1) </a:t>
                </a:r>
                <a:r>
                  <a:rPr kumimoji="0" lang="en-US" altLang="zh-CN" sz="2400" dirty="0">
                    <a:solidFill>
                      <a:schemeClr val="bg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华文楷体" panose="02010600040101010101" pitchFamily="2" charset="-122"/>
                  </a:rPr>
                  <a:t>Sa</a:t>
                </a:r>
                <a:r>
                  <a:rPr kumimoji="0" lang="zh-CN" altLang="en-US" sz="2400" dirty="0">
                    <a:solidFill>
                      <a:schemeClr val="bg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华文楷体" panose="02010600040101010101" pitchFamily="2" charset="-122"/>
                  </a:rPr>
                  <a:t>函数是偶函数</a:t>
                </a:r>
              </a:p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kumimoji="0" lang="zh-CN" altLang="en-US" sz="2400" dirty="0">
                    <a:solidFill>
                      <a:schemeClr val="bg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华文楷体" panose="02010600040101010101" pitchFamily="2" charset="-122"/>
                  </a:rPr>
                  <a:t>(</a:t>
                </a:r>
                <a:r>
                  <a:rPr kumimoji="0" lang="en-US" altLang="zh-CN" sz="2400" dirty="0">
                    <a:solidFill>
                      <a:schemeClr val="bg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华文楷体" panose="02010600040101010101" pitchFamily="2" charset="-122"/>
                  </a:rPr>
                  <a:t>2</a:t>
                </a:r>
                <a:r>
                  <a:rPr kumimoji="0" lang="zh-CN" altLang="en-US" sz="2400" dirty="0">
                    <a:solidFill>
                      <a:schemeClr val="bg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华文楷体" panose="02010600040101010101" pitchFamily="2" charset="-122"/>
                  </a:rPr>
                  <a:t>) </a:t>
                </a:r>
                <a:r>
                  <a:rPr kumimoji="0" lang="en-US" altLang="zh-CN" sz="2400" dirty="0">
                    <a:solidFill>
                      <a:schemeClr val="bg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华文楷体" panose="02010600040101010101" pitchFamily="2" charset="-122"/>
                  </a:rPr>
                  <a:t>Sa</a:t>
                </a:r>
                <a:r>
                  <a:rPr kumimoji="0" lang="zh-CN" altLang="en-US" sz="2400" dirty="0">
                    <a:solidFill>
                      <a:schemeClr val="bg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华文楷体" panose="02010600040101010101" pitchFamily="2" charset="-122"/>
                  </a:rPr>
                  <a:t>函数过零点位置</a:t>
                </a:r>
                <a14:m>
                  <m:oMath xmlns:m="http://schemas.openxmlformats.org/officeDocument/2006/math">
                    <m:r>
                      <a:rPr kumimoji="0"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  <a:sym typeface="华文楷体" panose="02010600040101010101" pitchFamily="2" charset="-122"/>
                      </a:rPr>
                      <m:t>𝐾</m:t>
                    </m:r>
                    <m:r>
                      <a:rPr kumimoji="0"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  <a:sym typeface="华文楷体" panose="02010600040101010101" pitchFamily="2" charset="-122"/>
                      </a:rPr>
                      <m:t>𝜋</m:t>
                    </m:r>
                    <m:r>
                      <a:rPr kumimoji="0"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  <a:sym typeface="华文楷体" panose="02010600040101010101" pitchFamily="2" charset="-122"/>
                      </a:rPr>
                      <m:t>(</m:t>
                    </m:r>
                    <m:r>
                      <a:rPr kumimoji="0"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  <a:sym typeface="华文楷体" panose="02010600040101010101" pitchFamily="2" charset="-122"/>
                      </a:rPr>
                      <m:t>𝐾</m:t>
                    </m:r>
                    <m:r>
                      <a:rPr kumimoji="0"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  <a:sym typeface="华文楷体" panose="02010600040101010101" pitchFamily="2" charset="-122"/>
                      </a:rPr>
                      <m:t>≠0,</m:t>
                    </m:r>
                    <m:r>
                      <a:rPr kumimoji="0"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  <a:sym typeface="华文楷体" panose="02010600040101010101" pitchFamily="2" charset="-122"/>
                      </a:rPr>
                      <m:t>𝐾</m:t>
                    </m:r>
                    <m:r>
                      <a:rPr kumimoji="0" lang="zh-CN" alt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  <a:sym typeface="华文楷体" panose="02010600040101010101" pitchFamily="2" charset="-122"/>
                      </a:rPr>
                      <m:t>为</m:t>
                    </m:r>
                    <m:r>
                      <a:rPr kumimoji="0" lang="zh-CN" alt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  <a:sym typeface="华文楷体" panose="02010600040101010101" pitchFamily="2" charset="-122"/>
                      </a:rPr>
                      <m:t>整数</m:t>
                    </m:r>
                    <m:r>
                      <a:rPr kumimoji="0"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  <a:sym typeface="华文楷体" panose="02010600040101010101" pitchFamily="2" charset="-122"/>
                      </a:rPr>
                      <m:t>)</m:t>
                    </m:r>
                  </m:oMath>
                </a14:m>
                <a:endParaRPr kumimoji="0" lang="en-US" altLang="zh-CN" sz="2400" dirty="0">
                  <a:solidFill>
                    <a:schemeClr val="bg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华文楷体" panose="02010600040101010101" pitchFamily="2" charset="-122"/>
                </a:endParaRPr>
              </a:p>
              <a:p>
                <a:pPr eaLnBrk="1" hangingPunct="1">
                  <a:spcBef>
                    <a:spcPct val="50000"/>
                  </a:spcBef>
                  <a:buClrTx/>
                  <a:buNone/>
                </a:pPr>
                <a:r>
                  <a:rPr kumimoji="0" lang="zh-CN" altLang="en-US" sz="2400" dirty="0">
                    <a:solidFill>
                      <a:schemeClr val="bg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华文楷体" panose="02010600040101010101" pitchFamily="2" charset="-122"/>
                  </a:rPr>
                  <a:t>(</a:t>
                </a:r>
                <a:r>
                  <a:rPr kumimoji="0" lang="en-US" altLang="zh-CN" sz="2400" dirty="0">
                    <a:solidFill>
                      <a:schemeClr val="bg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华文楷体" panose="02010600040101010101" pitchFamily="2" charset="-122"/>
                  </a:rPr>
                  <a:t>3</a:t>
                </a:r>
                <a:r>
                  <a:rPr kumimoji="0" lang="zh-CN" altLang="en-US" sz="2400" dirty="0">
                    <a:solidFill>
                      <a:schemeClr val="bg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华文楷体" panose="02010600040101010101" pitchFamily="2" charset="-122"/>
                  </a:rPr>
                  <a:t>) 过零区间：除原点附近的过零区间宽度为</a:t>
                </a:r>
                <a:r>
                  <a:rPr kumimoji="0" lang="en-US" altLang="zh-CN" sz="2400" dirty="0">
                    <a:solidFill>
                      <a:schemeClr val="bg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华文楷体" panose="02010600040101010101" pitchFamily="2" charset="-122"/>
                  </a:rPr>
                  <a:t>2</a:t>
                </a:r>
                <a14:m>
                  <m:oMath xmlns:m="http://schemas.openxmlformats.org/officeDocument/2006/math">
                    <m:r>
                      <a:rPr kumimoji="0"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  <a:sym typeface="华文楷体" panose="02010600040101010101" pitchFamily="2" charset="-122"/>
                      </a:rPr>
                      <m:t>𝜋</m:t>
                    </m:r>
                  </m:oMath>
                </a14:m>
                <a:r>
                  <a:rPr kumimoji="0" lang="zh-CN" altLang="en-US" sz="2400" dirty="0">
                    <a:solidFill>
                      <a:schemeClr val="bg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华文楷体" panose="02010600040101010101" pitchFamily="2" charset="-122"/>
                  </a:rPr>
                  <a:t>，其它过零区间宽度均为</a:t>
                </a:r>
                <a14:m>
                  <m:oMath xmlns:m="http://schemas.openxmlformats.org/officeDocument/2006/math">
                    <m:r>
                      <a:rPr kumimoji="0"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  <a:sym typeface="华文楷体" panose="02010600040101010101" pitchFamily="2" charset="-122"/>
                      </a:rPr>
                      <m:t>𝜋</m:t>
                    </m:r>
                  </m:oMath>
                </a14:m>
                <a:endParaRPr kumimoji="0" lang="zh-CN" altLang="en-US" sz="2400" dirty="0">
                  <a:solidFill>
                    <a:schemeClr val="bg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华文楷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31750" name="Text Box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12594" y="1175740"/>
                <a:ext cx="3200400" cy="3724096"/>
              </a:xfrm>
              <a:prstGeom prst="rect">
                <a:avLst/>
              </a:prstGeom>
              <a:blipFill>
                <a:blip r:embed="rId5"/>
                <a:stretch>
                  <a:fillRect l="-4724" t="-2034" b="-2034"/>
                </a:stretch>
              </a:blipFill>
              <a:ln w="12700" cap="sq">
                <a:solidFill>
                  <a:srgbClr val="99FF66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751" name="Object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180013"/>
            <a:ext cx="1828800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2" name="Object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550" y="5102225"/>
            <a:ext cx="33718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3" name="Line 8"/>
          <p:cNvSpPr>
            <a:spLocks noChangeShapeType="1"/>
          </p:cNvSpPr>
          <p:nvPr/>
        </p:nvSpPr>
        <p:spPr bwMode="auto">
          <a:xfrm>
            <a:off x="3200400" y="5486400"/>
            <a:ext cx="838200" cy="0"/>
          </a:xfrm>
          <a:prstGeom prst="line">
            <a:avLst/>
          </a:prstGeom>
          <a:noFill/>
          <a:ln w="38100" cap="sq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12" name="Rectangle 39"/>
          <p:cNvSpPr>
            <a:spLocks noChangeArrowheads="1"/>
          </p:cNvSpPr>
          <p:nvPr/>
        </p:nvSpPr>
        <p:spPr bwMode="auto">
          <a:xfrm>
            <a:off x="699136" y="5942012"/>
            <a:ext cx="7514159" cy="830997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buClrTx/>
              <a:buFont typeface="Wingdings" panose="05000000000000000000" pitchFamily="2" charset="2"/>
              <a:buNone/>
            </a:pPr>
            <a:r>
              <a:rPr kumimoji="0" lang="zh-CN" altLang="en-US" sz="2400" b="1" dirty="0">
                <a:solidFill>
                  <a:schemeClr val="accent2"/>
                </a:solidFill>
                <a:latin typeface="+mj-ea"/>
                <a:ea typeface="+mj-ea"/>
              </a:rPr>
              <a:t>思考：</a:t>
            </a:r>
            <a:r>
              <a:rPr kumimoji="0" lang="zh-CN" altLang="en-US" sz="2400" b="1" dirty="0">
                <a:solidFill>
                  <a:schemeClr val="bg1"/>
                </a:solidFill>
                <a:latin typeface="+mj-ea"/>
                <a:ea typeface="+mj-ea"/>
              </a:rPr>
              <a:t>如何计算</a:t>
            </a:r>
            <a:r>
              <a:rPr kumimoji="0" lang="en-US" altLang="zh-CN" sz="2400" b="1" dirty="0">
                <a:solidFill>
                  <a:schemeClr val="bg1"/>
                </a:solidFill>
                <a:latin typeface="+mj-ea"/>
                <a:ea typeface="+mj-ea"/>
              </a:rPr>
              <a:t>Sa</a:t>
            </a:r>
            <a:r>
              <a:rPr kumimoji="0" lang="zh-CN" altLang="en-US" sz="2400" b="1" dirty="0">
                <a:solidFill>
                  <a:schemeClr val="bg1"/>
                </a:solidFill>
                <a:latin typeface="+mj-ea"/>
                <a:ea typeface="+mj-ea"/>
              </a:rPr>
              <a:t>函数的积分</a:t>
            </a:r>
            <a:r>
              <a:rPr kumimoji="0" lang="zh-CN" altLang="en-US" sz="2400" b="1" dirty="0">
                <a:solidFill>
                  <a:schemeClr val="bg1"/>
                </a:solidFill>
                <a:latin typeface="+mj-ea"/>
                <a:ea typeface="+mj-ea"/>
                <a:cs typeface="仿宋_GB2312"/>
                <a:sym typeface="Symbol" panose="05050102010706020507" pitchFamily="18" charset="2"/>
              </a:rPr>
              <a:t>？（</a:t>
            </a:r>
            <a:r>
              <a:rPr kumimoji="0" lang="en-US" altLang="zh-CN" sz="2400" b="1" dirty="0" err="1">
                <a:solidFill>
                  <a:schemeClr val="bg1"/>
                </a:solidFill>
                <a:latin typeface="+mj-ea"/>
                <a:ea typeface="+mj-ea"/>
                <a:cs typeface="仿宋_GB2312"/>
                <a:sym typeface="Symbol" panose="05050102010706020507" pitchFamily="18" charset="2"/>
              </a:rPr>
              <a:t>Dirichlet</a:t>
            </a:r>
            <a:r>
              <a:rPr kumimoji="0" lang="zh-CN" altLang="en-US" sz="2400" b="1" dirty="0">
                <a:solidFill>
                  <a:schemeClr val="bg1"/>
                </a:solidFill>
                <a:latin typeface="+mj-ea"/>
                <a:ea typeface="+mj-ea"/>
                <a:cs typeface="仿宋_GB2312"/>
                <a:sym typeface="Symbol" panose="05050102010706020507" pitchFamily="18" charset="2"/>
              </a:rPr>
              <a:t>积分）</a:t>
            </a:r>
            <a:endParaRPr kumimoji="0" lang="en-US" altLang="zh-CN" sz="2400" b="1" dirty="0">
              <a:solidFill>
                <a:schemeClr val="bg1"/>
              </a:solidFill>
              <a:latin typeface="+mj-ea"/>
              <a:ea typeface="+mj-ea"/>
              <a:cs typeface="仿宋_GB2312"/>
              <a:sym typeface="Symbol" panose="05050102010706020507" pitchFamily="18" charset="2"/>
            </a:endParaRPr>
          </a:p>
          <a:p>
            <a:pPr algn="ctr">
              <a:lnSpc>
                <a:spcPct val="9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2400" b="1" dirty="0">
                <a:solidFill>
                  <a:schemeClr val="bg1"/>
                </a:solidFill>
                <a:latin typeface="+mj-ea"/>
                <a:ea typeface="+mj-ea"/>
                <a:sym typeface="Symbol" panose="05050102010706020507" pitchFamily="18" charset="2"/>
              </a:rPr>
              <a:t>                       —— </a:t>
            </a:r>
            <a:r>
              <a:rPr kumimoji="0" lang="zh-CN" altLang="en-US" sz="2400" b="1" dirty="0">
                <a:solidFill>
                  <a:schemeClr val="bg1"/>
                </a:solidFill>
                <a:latin typeface="+mj-ea"/>
                <a:ea typeface="+mj-ea"/>
                <a:sym typeface="Symbol" panose="05050102010706020507" pitchFamily="18" charset="2"/>
              </a:rPr>
              <a:t>见讲义最后复习参考</a:t>
            </a:r>
            <a:r>
              <a:rPr kumimoji="0" lang="en-US" altLang="zh-CN" sz="2400" b="1" dirty="0">
                <a:solidFill>
                  <a:schemeClr val="bg1"/>
                </a:solidFill>
                <a:latin typeface="+mj-ea"/>
                <a:ea typeface="+mj-ea"/>
                <a:sym typeface="Symbol" panose="05050102010706020507" pitchFamily="18" charset="2"/>
              </a:rPr>
              <a:t>1</a:t>
            </a:r>
            <a:endParaRPr kumimoji="0" lang="en-US" altLang="zh-CN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5219700" y="150813"/>
            <a:ext cx="378618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kern="1200">
                <a:solidFill>
                  <a:schemeClr val="tx2"/>
                </a:solidFill>
                <a:latin typeface="+mj-lt"/>
                <a:ea typeface="+mj-ea"/>
                <a:cs typeface="黑体" charset="0"/>
                <a:sym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r" eaLnBrk="1" hangingPunct="1"/>
            <a:r>
              <a:rPr kumimoji="0" lang="zh-CN" altLang="en-US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信号描述示例</a:t>
            </a:r>
            <a:endParaRPr kumimoji="0"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514600" y="985758"/>
            <a:ext cx="1885950" cy="822405"/>
            <a:chOff x="2514600" y="985758"/>
            <a:chExt cx="1885950" cy="822405"/>
          </a:xfrm>
        </p:grpSpPr>
        <p:pic>
          <p:nvPicPr>
            <p:cNvPr id="31748" name="Object 3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4600" y="990600"/>
              <a:ext cx="1752600" cy="817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44914" y="985758"/>
              <a:ext cx="855636" cy="389696"/>
            </a:xfrm>
            <a:prstGeom prst="rect">
              <a:avLst/>
            </a:prstGeom>
          </p:spPr>
        </p:pic>
      </p:grpSp>
    </p:spTree>
  </p:cSld>
  <p:clrMapOvr>
    <a:masterClrMapping/>
  </p:clrMapOvr>
  <p:transition advTm="5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6" descr="http://pic3.zhimg.com/67eb5377af1dfca0e2cbea6637076e96_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0" y="1892300"/>
            <a:ext cx="57912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2684A420-919D-4A8D-8F74-A5E181E8D41B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39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BE8AB84-1419-0C4D-844B-CBF5E4828C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19200"/>
            <a:ext cx="2667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0" algn="ctr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黑体" charset="0"/>
                <a:sym typeface="Times New Roman" panose="02020603050405020304" pitchFamily="18" charset="0"/>
              </a:defRPr>
            </a:lvl1pPr>
            <a:lvl2pPr marL="457200" indent="0" algn="ctr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黑体" charset="0"/>
                <a:sym typeface="Times New Roman" panose="02020603050405020304" pitchFamily="18" charset="0"/>
              </a:defRPr>
            </a:lvl2pPr>
            <a:lvl3pPr marL="914400" indent="0" algn="ctr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黑体" charset="0"/>
                <a:sym typeface="Times New Roman" panose="02020603050405020304" pitchFamily="18" charset="0"/>
              </a:defRPr>
            </a:lvl3pPr>
            <a:lvl4pPr marL="1371600" indent="0" algn="ctr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黑体" charset="0"/>
                <a:sym typeface="Times New Roman" panose="02020603050405020304" pitchFamily="18" charset="0"/>
              </a:defRPr>
            </a:lvl4pPr>
            <a:lvl5pPr marL="1828800" indent="0" algn="ctr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黑体" charset="0"/>
                <a:sym typeface="Times New Roman" panose="02020603050405020304" pitchFamily="18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eaLnBrk="1" hangingPunct="1">
              <a:buFontTx/>
              <a:buChar char="•"/>
            </a:pPr>
            <a:r>
              <a:rPr kumimoji="0" lang="zh-CN" altLang="en-US" sz="3200">
                <a:solidFill>
                  <a:schemeClr val="bg1"/>
                </a:solidFill>
              </a:rPr>
              <a:t>指数信号：</a:t>
            </a:r>
            <a:endParaRPr kumimoji="0" lang="zh-CN" altLang="en-US" sz="3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FE22D3C-0A6C-2141-AA02-929DE73EC337}"/>
                  </a:ext>
                </a:extLst>
              </p:cNvPr>
              <p:cNvSpPr txBox="1"/>
              <p:nvPr/>
            </p:nvSpPr>
            <p:spPr>
              <a:xfrm>
                <a:off x="2965496" y="1298009"/>
                <a:ext cx="17695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kumimoji="1" lang="zh-CN" alt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FE22D3C-0A6C-2141-AA02-929DE73EC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496" y="1298009"/>
                <a:ext cx="1769523" cy="492443"/>
              </a:xfrm>
              <a:prstGeom prst="rect">
                <a:avLst/>
              </a:prstGeom>
              <a:blipFill>
                <a:blip r:embed="rId3"/>
                <a:stretch>
                  <a:fillRect l="-7143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219700" y="150813"/>
            <a:ext cx="378618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kern="1200">
                <a:solidFill>
                  <a:schemeClr val="tx2"/>
                </a:solidFill>
                <a:latin typeface="+mj-lt"/>
                <a:ea typeface="+mj-ea"/>
                <a:cs typeface="黑体" charset="0"/>
                <a:sym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r" eaLnBrk="1" hangingPunct="1"/>
            <a:r>
              <a:rPr kumimoji="0" lang="zh-CN" altLang="en-US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信号描述示例</a:t>
            </a:r>
            <a:endParaRPr kumimoji="0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3ED136B-9FE6-F944-B1B3-7A78EEC4E7E3}"/>
                  </a:ext>
                </a:extLst>
              </p:cNvPr>
              <p:cNvSpPr txBox="1"/>
              <p:nvPr/>
            </p:nvSpPr>
            <p:spPr>
              <a:xfrm>
                <a:off x="2438341" y="6235700"/>
                <a:ext cx="12954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kumimoji="1" lang="en-US" altLang="zh-CN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=2.71828</m:t>
                      </m:r>
                    </m:oMath>
                  </m:oMathPara>
                </a14:m>
                <a:endParaRPr kumimoji="1" lang="zh-CN" alt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3ED136B-9FE6-F944-B1B3-7A78EEC4E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341" y="6235700"/>
                <a:ext cx="1295483" cy="276999"/>
              </a:xfrm>
              <a:prstGeom prst="rect">
                <a:avLst/>
              </a:prstGeom>
              <a:blipFill>
                <a:blip r:embed="rId4"/>
                <a:stretch>
                  <a:fillRect l="-1942" r="-2913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1546977"/>
      </p:ext>
    </p:extLst>
  </p:cSld>
  <p:clrMapOvr>
    <a:masterClrMapping/>
  </p:clrMapOvr>
  <p:transition advTm="578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F24F1C1B-823C-4394-80D1-E740F1B6D09C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4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188913"/>
            <a:ext cx="7772400" cy="600075"/>
          </a:xfrm>
        </p:spPr>
        <p:txBody>
          <a:bodyPr/>
          <a:lstStyle/>
          <a:p>
            <a:pPr eaLnBrk="1" hangingPunct="1"/>
            <a:r>
              <a:rPr kumimoji="0" lang="zh-CN" altLang="en-US" sz="3600">
                <a:solidFill>
                  <a:srgbClr val="80008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课程内容</a:t>
            </a:r>
            <a:endParaRPr kumimoji="0" lang="zh-CN" altLang="en-US"/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0413" y="1339850"/>
            <a:ext cx="7772400" cy="4848225"/>
          </a:xfrm>
        </p:spPr>
        <p:txBody>
          <a:bodyPr/>
          <a:lstStyle/>
          <a:p>
            <a:pPr marL="342900" indent="-342900" algn="l" eaLnBrk="1" hangingPunct="1">
              <a:spcBef>
                <a:spcPts val="1800"/>
              </a:spcBef>
              <a:buClr>
                <a:srgbClr val="FF3300"/>
              </a:buClr>
              <a:buFont typeface="Wingdings" panose="05000000000000000000" pitchFamily="2" charset="2"/>
              <a:buChar char="n"/>
            </a:pPr>
            <a:r>
              <a:rPr kumimoji="0" lang="zh-CN" altLang="en-US" sz="3200" dirty="0">
                <a:solidFill>
                  <a:srgbClr val="00B05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kumimoji="0" lang="zh-CN" altLang="en-US" sz="3200" b="1" dirty="0">
                <a:solidFill>
                  <a:srgbClr val="00B05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信号与信号处理的基本概念</a:t>
            </a:r>
          </a:p>
          <a:p>
            <a:pPr marL="342900" indent="-342900" algn="l" eaLnBrk="1" hangingPunct="1">
              <a:spcBef>
                <a:spcPts val="1800"/>
              </a:spcBef>
              <a:buClr>
                <a:srgbClr val="FF3300"/>
              </a:buClr>
              <a:buFont typeface="Wingdings" panose="05000000000000000000" pitchFamily="2" charset="2"/>
              <a:buChar char="n"/>
            </a:pPr>
            <a:r>
              <a:rPr kumimoji="0"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kumimoji="0" lang="zh-CN" altLang="en-US" sz="32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连续时间傅里叶变换</a:t>
            </a:r>
            <a:r>
              <a:rPr kumimoji="0" lang="en-US" altLang="zh-CN" sz="32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CTFT</a:t>
            </a:r>
            <a:endParaRPr kumimoji="0" lang="zh-CN" altLang="en-US" sz="3200" b="1" dirty="0"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  <a:p>
            <a:pPr marL="342900" indent="-342900" algn="l" eaLnBrk="1" hangingPunct="1">
              <a:spcBef>
                <a:spcPts val="1800"/>
              </a:spcBef>
              <a:buClr>
                <a:srgbClr val="FF3300"/>
              </a:buClr>
              <a:buFont typeface="Wingdings" panose="05000000000000000000" pitchFamily="2" charset="2"/>
              <a:buChar char="n"/>
            </a:pPr>
            <a:r>
              <a:rPr kumimoji="0" lang="zh-CN" altLang="en-US" sz="32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离散时间傅里叶变换</a:t>
            </a:r>
            <a:r>
              <a:rPr kumimoji="0" lang="en-US" altLang="zh-CN" sz="32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DTFT</a:t>
            </a:r>
            <a:endParaRPr kumimoji="0" lang="zh-CN" altLang="en-US" sz="3200" b="1" dirty="0"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  <a:p>
            <a:pPr marL="342900" indent="-342900" algn="l" eaLnBrk="1" hangingPunct="1">
              <a:spcBef>
                <a:spcPts val="1800"/>
              </a:spcBef>
              <a:buClr>
                <a:srgbClr val="FF3300"/>
              </a:buClr>
              <a:buFont typeface="Wingdings" panose="05000000000000000000" pitchFamily="2" charset="2"/>
              <a:buChar char="n"/>
            </a:pPr>
            <a:r>
              <a:rPr kumimoji="0" lang="zh-CN" altLang="en-US" sz="32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离散傅里叶变换</a:t>
            </a:r>
            <a:r>
              <a:rPr kumimoji="0" lang="en-US" altLang="zh-CN" sz="32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DFT</a:t>
            </a:r>
            <a:endParaRPr kumimoji="0" lang="en-US" altLang="zh-CN" sz="3200" b="1" dirty="0">
              <a:solidFill>
                <a:srgbClr val="7030A0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  <a:p>
            <a:pPr marL="342900" indent="-342900" algn="l" eaLnBrk="1" hangingPunct="1">
              <a:spcBef>
                <a:spcPts val="1800"/>
              </a:spcBef>
              <a:buClr>
                <a:srgbClr val="FF3300"/>
              </a:buClr>
              <a:buFont typeface="Wingdings" panose="05000000000000000000" pitchFamily="2" charset="2"/>
              <a:buChar char="n"/>
            </a:pPr>
            <a:r>
              <a:rPr kumimoji="0"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离散时间系统分析</a:t>
            </a:r>
            <a:endParaRPr kumimoji="0" lang="en-US" altLang="zh-CN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  <a:p>
            <a:pPr marL="342900" indent="-342900" algn="l" eaLnBrk="1" hangingPunct="1">
              <a:spcBef>
                <a:spcPts val="1800"/>
              </a:spcBef>
              <a:buClr>
                <a:srgbClr val="FF3300"/>
              </a:buClr>
              <a:buFont typeface="Wingdings" panose="05000000000000000000" pitchFamily="2" charset="2"/>
              <a:buChar char="n"/>
            </a:pPr>
            <a:r>
              <a:rPr kumimoji="0" lang="zh-CN" altLang="zh-CN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kumimoji="0"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数字滤波器设计</a:t>
            </a:r>
            <a:endParaRPr kumimoji="0" lang="en-US" altLang="zh-CN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  <a:p>
            <a:pPr marL="342900" indent="-342900" algn="l" eaLnBrk="1" hangingPunct="1">
              <a:buClr>
                <a:srgbClr val="FF3300"/>
              </a:buClr>
              <a:buFont typeface="Wingdings" panose="05000000000000000000" pitchFamily="2" charset="2"/>
              <a:buChar char="n"/>
            </a:pPr>
            <a:endParaRPr kumimoji="0" lang="zh-CN" altLang="en-US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ransition advTm="389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258A0086-65F5-4380-BAD3-B5C0C118AB15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40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2667000" cy="609600"/>
          </a:xfrm>
        </p:spPr>
        <p:txBody>
          <a:bodyPr/>
          <a:lstStyle/>
          <a:p>
            <a:pPr marL="342900" indent="-342900" algn="l" eaLnBrk="1" hangingPunct="1">
              <a:buFontTx/>
              <a:buChar char="•"/>
            </a:pPr>
            <a:r>
              <a:rPr kumimoji="0" lang="zh-CN" altLang="en-US" sz="3200">
                <a:solidFill>
                  <a:schemeClr val="bg1"/>
                </a:solidFill>
              </a:rPr>
              <a:t>指数信号：</a:t>
            </a:r>
            <a:endParaRPr kumimoji="0" lang="zh-CN" altLang="en-US" sz="3200"/>
          </a:p>
        </p:txBody>
      </p:sp>
      <p:pic>
        <p:nvPicPr>
          <p:cNvPr id="32773" name="Object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019175"/>
            <a:ext cx="252412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Text Box 5"/>
          <p:cNvSpPr>
            <a:spLocks noChangeArrowheads="1"/>
          </p:cNvSpPr>
          <p:nvPr/>
        </p:nvSpPr>
        <p:spPr bwMode="auto">
          <a:xfrm>
            <a:off x="2151857" y="5567362"/>
            <a:ext cx="5659437" cy="469900"/>
          </a:xfrm>
          <a:prstGeom prst="rect">
            <a:avLst/>
          </a:prstGeom>
          <a:noFill/>
          <a:ln w="1270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40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华文中宋" panose="02010600040101010101" pitchFamily="2" charset="-122"/>
              </a:rPr>
              <a:t>指数信号微分</a:t>
            </a:r>
            <a:r>
              <a:rPr kumimoji="0" lang="zh-CN" altLang="en-US" sz="2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华文中宋" panose="02010600040101010101" pitchFamily="2" charset="-122"/>
              </a:rPr>
              <a:t>或积分后还是指数信号</a:t>
            </a:r>
            <a:endParaRPr kumimoji="0" lang="zh-CN" altLang="en-US" sz="2400" dirty="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32775" name="Text Box 6"/>
          <p:cNvSpPr>
            <a:spLocks noChangeArrowheads="1"/>
          </p:cNvSpPr>
          <p:nvPr/>
        </p:nvSpPr>
        <p:spPr bwMode="auto">
          <a:xfrm>
            <a:off x="5095510" y="1793727"/>
            <a:ext cx="959215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华文中宋" panose="02010600040101010101" pitchFamily="2" charset="-122"/>
              </a:rPr>
              <a:t>参数</a:t>
            </a:r>
            <a:r>
              <a:rPr kumimoji="0" lang="el-GR" altLang="zh-CN" sz="2400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sym typeface="华文中宋" panose="02010600040101010101" pitchFamily="2" charset="-122"/>
              </a:rPr>
              <a:t>α</a:t>
            </a:r>
            <a:endParaRPr kumimoji="0" lang="zh-CN" altLang="en-US" sz="2400" dirty="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32776" name="Text Box 7"/>
          <p:cNvSpPr>
            <a:spLocks noChangeArrowheads="1"/>
          </p:cNvSpPr>
          <p:nvPr/>
        </p:nvSpPr>
        <p:spPr bwMode="auto">
          <a:xfrm>
            <a:off x="5267325" y="2620963"/>
            <a:ext cx="68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000">
                <a:solidFill>
                  <a:schemeClr val="bg1"/>
                </a:solidFill>
                <a:latin typeface="华文中宋" panose="02010600040101010101" pitchFamily="2" charset="-122"/>
                <a:ea typeface="楷体_GB2312"/>
                <a:cs typeface="楷体_GB2312"/>
                <a:sym typeface="华文中宋" panose="02010600040101010101" pitchFamily="2" charset="-122"/>
              </a:rPr>
              <a:t>符号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32777" name="AutoShape 8"/>
          <p:cNvSpPr>
            <a:spLocks/>
          </p:cNvSpPr>
          <p:nvPr/>
        </p:nvSpPr>
        <p:spPr bwMode="auto">
          <a:xfrm>
            <a:off x="5932488" y="2386013"/>
            <a:ext cx="381000" cy="966787"/>
          </a:xfrm>
          <a:prstGeom prst="leftBrace">
            <a:avLst>
              <a:gd name="adj1" fmla="val 21146"/>
              <a:gd name="adj2" fmla="val 50000"/>
            </a:avLst>
          </a:prstGeom>
          <a:noFill/>
          <a:ln w="12700" cap="sq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kumimoji="0" lang="zh-CN" altLang="en-US" sz="2400">
              <a:solidFill>
                <a:srgbClr val="FFFFCC"/>
              </a:solidFill>
              <a:ea typeface="方正姚体" panose="02010601030101010101" pitchFamily="2" charset="-122"/>
            </a:endParaRPr>
          </a:p>
        </p:txBody>
      </p:sp>
      <p:sp>
        <p:nvSpPr>
          <p:cNvPr id="32778" name="Text Box 9"/>
          <p:cNvSpPr>
            <a:spLocks noChangeArrowheads="1"/>
          </p:cNvSpPr>
          <p:nvPr/>
        </p:nvSpPr>
        <p:spPr bwMode="auto">
          <a:xfrm>
            <a:off x="6373813" y="2224088"/>
            <a:ext cx="68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000">
                <a:solidFill>
                  <a:schemeClr val="bg1"/>
                </a:solidFill>
                <a:latin typeface="华文中宋" panose="02010600040101010101" pitchFamily="2" charset="-122"/>
                <a:ea typeface="楷体_GB2312"/>
                <a:cs typeface="楷体_GB2312"/>
                <a:sym typeface="华文中宋" panose="02010600040101010101" pitchFamily="2" charset="-122"/>
              </a:rPr>
              <a:t>正号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32779" name="Text Box 10"/>
          <p:cNvSpPr>
            <a:spLocks noChangeArrowheads="1"/>
          </p:cNvSpPr>
          <p:nvPr/>
        </p:nvSpPr>
        <p:spPr bwMode="auto">
          <a:xfrm>
            <a:off x="6373813" y="3124200"/>
            <a:ext cx="68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000">
                <a:solidFill>
                  <a:schemeClr val="bg1"/>
                </a:solidFill>
                <a:latin typeface="华文中宋" panose="02010600040101010101" pitchFamily="2" charset="-122"/>
                <a:ea typeface="楷体_GB2312"/>
                <a:cs typeface="楷体_GB2312"/>
                <a:sym typeface="华文中宋" panose="02010600040101010101" pitchFamily="2" charset="-122"/>
              </a:rPr>
              <a:t>负号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32780" name="Text Box 11"/>
          <p:cNvSpPr>
            <a:spLocks noChangeArrowheads="1"/>
          </p:cNvSpPr>
          <p:nvPr/>
        </p:nvSpPr>
        <p:spPr bwMode="auto">
          <a:xfrm>
            <a:off x="7096125" y="2209800"/>
            <a:ext cx="13223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000">
                <a:solidFill>
                  <a:schemeClr val="bg1"/>
                </a:solidFill>
                <a:latin typeface="楷体_GB2312"/>
                <a:ea typeface="楷体_GB2312"/>
                <a:cs typeface="楷体_GB2312"/>
                <a:sym typeface="楷体_GB2312"/>
              </a:rPr>
              <a:t>信号增强</a:t>
            </a:r>
            <a:r>
              <a:rPr kumimoji="0" lang="en-US" altLang="zh-CN" sz="2000">
                <a:solidFill>
                  <a:schemeClr val="bg1"/>
                </a:solidFill>
                <a:latin typeface="楷体_GB2312"/>
                <a:ea typeface="楷体_GB2312"/>
                <a:cs typeface="楷体_GB2312"/>
                <a:sym typeface="楷体_GB2312"/>
              </a:rPr>
              <a:t>A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32781" name="Text Box 12"/>
          <p:cNvSpPr>
            <a:spLocks noChangeArrowheads="1"/>
          </p:cNvSpPr>
          <p:nvPr/>
        </p:nvSpPr>
        <p:spPr bwMode="auto">
          <a:xfrm>
            <a:off x="7086600" y="3124200"/>
            <a:ext cx="14493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000">
                <a:solidFill>
                  <a:schemeClr val="bg1"/>
                </a:solidFill>
                <a:latin typeface="楷体_GB2312"/>
                <a:ea typeface="楷体_GB2312"/>
                <a:cs typeface="楷体_GB2312"/>
                <a:sym typeface="楷体_GB2312"/>
              </a:rPr>
              <a:t>信号衰减</a:t>
            </a:r>
            <a:r>
              <a:rPr kumimoji="0" lang="en-US" altLang="zh-CN" sz="2000">
                <a:solidFill>
                  <a:schemeClr val="bg1"/>
                </a:solidFill>
                <a:latin typeface="楷体_GB2312"/>
                <a:ea typeface="楷体_GB2312"/>
                <a:cs typeface="楷体_GB2312"/>
                <a:sym typeface="楷体_GB2312"/>
              </a:rPr>
              <a:t>CD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32782" name="Text Box 13"/>
          <p:cNvSpPr>
            <a:spLocks noChangeArrowheads="1"/>
          </p:cNvSpPr>
          <p:nvPr/>
        </p:nvSpPr>
        <p:spPr bwMode="auto">
          <a:xfrm>
            <a:off x="5094288" y="4210050"/>
            <a:ext cx="939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000">
                <a:solidFill>
                  <a:schemeClr val="bg1"/>
                </a:solidFill>
                <a:latin typeface="华文中宋" panose="02010600040101010101" pitchFamily="2" charset="-122"/>
                <a:ea typeface="楷体_GB2312"/>
                <a:cs typeface="楷体_GB2312"/>
                <a:sym typeface="华文中宋" panose="02010600040101010101" pitchFamily="2" charset="-122"/>
              </a:rPr>
              <a:t>绝对值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32783" name="AutoShape 14"/>
          <p:cNvSpPr>
            <a:spLocks/>
          </p:cNvSpPr>
          <p:nvPr/>
        </p:nvSpPr>
        <p:spPr bwMode="auto">
          <a:xfrm>
            <a:off x="5954713" y="3970338"/>
            <a:ext cx="381000" cy="966787"/>
          </a:xfrm>
          <a:prstGeom prst="leftBrace">
            <a:avLst>
              <a:gd name="adj1" fmla="val 21146"/>
              <a:gd name="adj2" fmla="val 50000"/>
            </a:avLst>
          </a:prstGeom>
          <a:noFill/>
          <a:ln w="12700" cap="sq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kumimoji="0" lang="zh-CN" altLang="en-US" sz="2400">
              <a:solidFill>
                <a:srgbClr val="FFFFCC"/>
              </a:solidFill>
              <a:ea typeface="方正姚体" panose="02010601030101010101" pitchFamily="2" charset="-122"/>
            </a:endParaRPr>
          </a:p>
        </p:txBody>
      </p:sp>
      <p:sp>
        <p:nvSpPr>
          <p:cNvPr id="32784" name="Text Box 15"/>
          <p:cNvSpPr>
            <a:spLocks noChangeArrowheads="1"/>
          </p:cNvSpPr>
          <p:nvPr/>
        </p:nvSpPr>
        <p:spPr bwMode="auto">
          <a:xfrm>
            <a:off x="6523038" y="3808413"/>
            <a:ext cx="431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000">
                <a:solidFill>
                  <a:schemeClr val="bg1"/>
                </a:solidFill>
                <a:latin typeface="华文中宋" panose="02010600040101010101" pitchFamily="2" charset="-122"/>
                <a:ea typeface="楷体_GB2312"/>
                <a:cs typeface="楷体_GB2312"/>
                <a:sym typeface="华文中宋" panose="02010600040101010101" pitchFamily="2" charset="-122"/>
              </a:rPr>
              <a:t>大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32785" name="Text Box 16"/>
          <p:cNvSpPr>
            <a:spLocks noChangeArrowheads="1"/>
          </p:cNvSpPr>
          <p:nvPr/>
        </p:nvSpPr>
        <p:spPr bwMode="auto">
          <a:xfrm>
            <a:off x="6523038" y="4708525"/>
            <a:ext cx="431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000">
                <a:solidFill>
                  <a:schemeClr val="bg1"/>
                </a:solidFill>
                <a:latin typeface="华文中宋" panose="02010600040101010101" pitchFamily="2" charset="-122"/>
                <a:ea typeface="楷体_GB2312"/>
                <a:cs typeface="楷体_GB2312"/>
                <a:sym typeface="华文中宋" panose="02010600040101010101" pitchFamily="2" charset="-122"/>
              </a:rPr>
              <a:t>小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32786" name="Text Box 17"/>
          <p:cNvSpPr>
            <a:spLocks noChangeArrowheads="1"/>
          </p:cNvSpPr>
          <p:nvPr/>
        </p:nvSpPr>
        <p:spPr bwMode="auto">
          <a:xfrm>
            <a:off x="7097713" y="3794125"/>
            <a:ext cx="1574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000">
                <a:solidFill>
                  <a:schemeClr val="bg1"/>
                </a:solidFill>
                <a:latin typeface="楷体_GB2312"/>
                <a:ea typeface="楷体_GB2312"/>
                <a:cs typeface="楷体_GB2312"/>
                <a:sym typeface="楷体_GB2312"/>
              </a:rPr>
              <a:t>变化速度快</a:t>
            </a:r>
            <a:r>
              <a:rPr kumimoji="0" lang="en-US" altLang="zh-CN" sz="2000">
                <a:solidFill>
                  <a:schemeClr val="bg1"/>
                </a:solidFill>
                <a:latin typeface="楷体_GB2312"/>
                <a:ea typeface="楷体_GB2312"/>
                <a:cs typeface="楷体_GB2312"/>
                <a:sym typeface="楷体_GB2312"/>
              </a:rPr>
              <a:t>D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32787" name="Text Box 18"/>
          <p:cNvSpPr>
            <a:spLocks noChangeArrowheads="1"/>
          </p:cNvSpPr>
          <p:nvPr/>
        </p:nvSpPr>
        <p:spPr bwMode="auto">
          <a:xfrm>
            <a:off x="7099300" y="4708525"/>
            <a:ext cx="1574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000">
                <a:solidFill>
                  <a:schemeClr val="bg1"/>
                </a:solidFill>
                <a:latin typeface="楷体_GB2312"/>
                <a:ea typeface="楷体_GB2312"/>
                <a:cs typeface="楷体_GB2312"/>
                <a:sym typeface="楷体_GB2312"/>
              </a:rPr>
              <a:t>变化速度慢</a:t>
            </a:r>
            <a:r>
              <a:rPr kumimoji="0" lang="en-US" altLang="zh-CN" sz="2000">
                <a:solidFill>
                  <a:schemeClr val="bg1"/>
                </a:solidFill>
                <a:latin typeface="楷体_GB2312"/>
                <a:ea typeface="楷体_GB2312"/>
                <a:cs typeface="楷体_GB2312"/>
                <a:sym typeface="楷体_GB2312"/>
              </a:rPr>
              <a:t>C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32788" name="Text Box 19"/>
          <p:cNvSpPr>
            <a:spLocks noChangeArrowheads="1"/>
          </p:cNvSpPr>
          <p:nvPr/>
        </p:nvSpPr>
        <p:spPr bwMode="auto">
          <a:xfrm>
            <a:off x="6527800" y="2698750"/>
            <a:ext cx="3063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000">
                <a:solidFill>
                  <a:schemeClr val="bg1"/>
                </a:solidFill>
                <a:latin typeface="楷体_GB2312"/>
                <a:ea typeface="楷体_GB2312"/>
                <a:cs typeface="楷体_GB2312"/>
                <a:sym typeface="楷体_GB2312"/>
              </a:rPr>
              <a:t>0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32789" name="Text Box 20"/>
          <p:cNvSpPr>
            <a:spLocks noChangeArrowheads="1"/>
          </p:cNvSpPr>
          <p:nvPr/>
        </p:nvSpPr>
        <p:spPr bwMode="auto">
          <a:xfrm>
            <a:off x="7099300" y="2689225"/>
            <a:ext cx="1320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000">
                <a:solidFill>
                  <a:schemeClr val="bg1"/>
                </a:solidFill>
                <a:latin typeface="楷体_GB2312"/>
                <a:ea typeface="楷体_GB2312"/>
                <a:cs typeface="楷体_GB2312"/>
                <a:sym typeface="楷体_GB2312"/>
              </a:rPr>
              <a:t>直流信号</a:t>
            </a:r>
            <a:r>
              <a:rPr kumimoji="0" lang="en-US" altLang="zh-CN" sz="2000">
                <a:solidFill>
                  <a:schemeClr val="bg1"/>
                </a:solidFill>
                <a:latin typeface="楷体_GB2312"/>
                <a:ea typeface="楷体_GB2312"/>
                <a:cs typeface="楷体_GB2312"/>
                <a:sym typeface="楷体_GB2312"/>
              </a:rPr>
              <a:t>B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32790" name="Rectangle 21"/>
          <p:cNvSpPr>
            <a:spLocks noChangeArrowheads="1"/>
          </p:cNvSpPr>
          <p:nvPr/>
        </p:nvSpPr>
        <p:spPr bwMode="auto">
          <a:xfrm>
            <a:off x="6372225" y="2698750"/>
            <a:ext cx="2006600" cy="396875"/>
          </a:xfrm>
          <a:prstGeom prst="rect">
            <a:avLst/>
          </a:prstGeom>
          <a:noFill/>
          <a:ln w="12700">
            <a:solidFill>
              <a:srgbClr val="0033CC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kumimoji="0" lang="zh-CN" altLang="en-US" sz="2400">
              <a:solidFill>
                <a:srgbClr val="FFFFCC"/>
              </a:solidFill>
              <a:ea typeface="方正姚体" panose="02010601030101010101" pitchFamily="2" charset="-122"/>
            </a:endParaRPr>
          </a:p>
        </p:txBody>
      </p:sp>
      <p:sp>
        <p:nvSpPr>
          <p:cNvPr id="32791" name="Rectangle 22"/>
          <p:cNvSpPr>
            <a:spLocks noChangeArrowheads="1"/>
          </p:cNvSpPr>
          <p:nvPr/>
        </p:nvSpPr>
        <p:spPr bwMode="auto">
          <a:xfrm>
            <a:off x="990600" y="1973263"/>
            <a:ext cx="3810000" cy="3132137"/>
          </a:xfrm>
          <a:prstGeom prst="rect">
            <a:avLst/>
          </a:prstGeom>
          <a:solidFill>
            <a:srgbClr val="F0E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kumimoji="0" lang="zh-CN" altLang="en-US" sz="2400">
              <a:solidFill>
                <a:srgbClr val="FFFFCC"/>
              </a:solidFill>
              <a:ea typeface="方正姚体" panose="02010601030101010101" pitchFamily="2" charset="-122"/>
            </a:endParaRPr>
          </a:p>
        </p:txBody>
      </p:sp>
      <p:sp>
        <p:nvSpPr>
          <p:cNvPr id="32792" name="Rectangle 23"/>
          <p:cNvSpPr>
            <a:spLocks noChangeArrowheads="1"/>
          </p:cNvSpPr>
          <p:nvPr/>
        </p:nvSpPr>
        <p:spPr bwMode="auto">
          <a:xfrm>
            <a:off x="949325" y="2038351"/>
            <a:ext cx="3810000" cy="3132137"/>
          </a:xfrm>
          <a:prstGeom prst="rect">
            <a:avLst/>
          </a:prstGeom>
          <a:solidFill>
            <a:srgbClr val="F0E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kumimoji="0" lang="zh-CN" altLang="en-US" sz="2400">
              <a:solidFill>
                <a:srgbClr val="FFFFCC"/>
              </a:solidFill>
              <a:ea typeface="方正姚体" panose="02010601030101010101" pitchFamily="2" charset="-122"/>
            </a:endParaRPr>
          </a:p>
        </p:txBody>
      </p:sp>
      <p:sp>
        <p:nvSpPr>
          <p:cNvPr id="32793" name="Line 24"/>
          <p:cNvSpPr>
            <a:spLocks noChangeShapeType="1"/>
          </p:cNvSpPr>
          <p:nvPr/>
        </p:nvSpPr>
        <p:spPr bwMode="auto">
          <a:xfrm flipV="1">
            <a:off x="1136650" y="4883150"/>
            <a:ext cx="1588" cy="396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94" name="Rectangle 25"/>
          <p:cNvSpPr>
            <a:spLocks noChangeArrowheads="1"/>
          </p:cNvSpPr>
          <p:nvPr/>
        </p:nvSpPr>
        <p:spPr bwMode="auto">
          <a:xfrm>
            <a:off x="1077913" y="4975225"/>
            <a:ext cx="1555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120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华文中宋" panose="02010600040101010101" pitchFamily="2" charset="-122"/>
              </a:rPr>
              <a:t>-1</a:t>
            </a:r>
            <a:endParaRPr kumimoji="0" lang="zh-CN" altLang="en-US" sz="2000" b="1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华文中宋" panose="02010600040101010101" pitchFamily="2" charset="-122"/>
            </a:endParaRPr>
          </a:p>
        </p:txBody>
      </p:sp>
      <p:sp>
        <p:nvSpPr>
          <p:cNvPr id="32795" name="Line 26"/>
          <p:cNvSpPr>
            <a:spLocks noChangeShapeType="1"/>
          </p:cNvSpPr>
          <p:nvPr/>
        </p:nvSpPr>
        <p:spPr bwMode="auto">
          <a:xfrm flipV="1">
            <a:off x="2016125" y="4883150"/>
            <a:ext cx="1588" cy="396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96" name="Rectangle 27"/>
          <p:cNvSpPr>
            <a:spLocks noChangeArrowheads="1"/>
          </p:cNvSpPr>
          <p:nvPr/>
        </p:nvSpPr>
        <p:spPr bwMode="auto">
          <a:xfrm>
            <a:off x="1898650" y="4975225"/>
            <a:ext cx="30003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120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华文中宋" panose="02010600040101010101" pitchFamily="2" charset="-122"/>
              </a:rPr>
              <a:t>-0.5</a:t>
            </a:r>
            <a:endParaRPr kumimoji="0" lang="zh-CN" altLang="en-US" sz="2000" b="1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华文中宋" panose="02010600040101010101" pitchFamily="2" charset="-122"/>
            </a:endParaRPr>
          </a:p>
        </p:txBody>
      </p:sp>
      <p:sp>
        <p:nvSpPr>
          <p:cNvPr id="32797" name="Line 28"/>
          <p:cNvSpPr>
            <a:spLocks noChangeShapeType="1"/>
          </p:cNvSpPr>
          <p:nvPr/>
        </p:nvSpPr>
        <p:spPr bwMode="auto">
          <a:xfrm flipV="1">
            <a:off x="3756025" y="4883150"/>
            <a:ext cx="1588" cy="396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98" name="Rectangle 29"/>
          <p:cNvSpPr>
            <a:spLocks noChangeArrowheads="1"/>
          </p:cNvSpPr>
          <p:nvPr/>
        </p:nvSpPr>
        <p:spPr bwMode="auto">
          <a:xfrm>
            <a:off x="3667125" y="4975225"/>
            <a:ext cx="23971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120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华文中宋" panose="02010600040101010101" pitchFamily="2" charset="-122"/>
              </a:rPr>
              <a:t>0.5</a:t>
            </a:r>
            <a:endParaRPr kumimoji="0" lang="zh-CN" altLang="en-US" sz="2000" b="1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华文中宋" panose="02010600040101010101" pitchFamily="2" charset="-122"/>
            </a:endParaRPr>
          </a:p>
        </p:txBody>
      </p:sp>
      <p:sp>
        <p:nvSpPr>
          <p:cNvPr id="32799" name="Line 30"/>
          <p:cNvSpPr>
            <a:spLocks noChangeShapeType="1"/>
          </p:cNvSpPr>
          <p:nvPr/>
        </p:nvSpPr>
        <p:spPr bwMode="auto">
          <a:xfrm flipV="1">
            <a:off x="4633913" y="4883150"/>
            <a:ext cx="1587" cy="396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00" name="Rectangle 31"/>
          <p:cNvSpPr>
            <a:spLocks noChangeArrowheads="1"/>
          </p:cNvSpPr>
          <p:nvPr/>
        </p:nvSpPr>
        <p:spPr bwMode="auto">
          <a:xfrm>
            <a:off x="4605338" y="4975225"/>
            <a:ext cx="9525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120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华文中宋" panose="02010600040101010101" pitchFamily="2" charset="-122"/>
              </a:rPr>
              <a:t>1</a:t>
            </a:r>
            <a:endParaRPr kumimoji="0" lang="zh-CN" altLang="en-US" sz="2000" b="1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华文中宋" panose="02010600040101010101" pitchFamily="2" charset="-122"/>
            </a:endParaRPr>
          </a:p>
        </p:txBody>
      </p:sp>
      <p:sp>
        <p:nvSpPr>
          <p:cNvPr id="32801" name="Line 32"/>
          <p:cNvSpPr>
            <a:spLocks noChangeShapeType="1"/>
          </p:cNvSpPr>
          <p:nvPr/>
        </p:nvSpPr>
        <p:spPr bwMode="auto">
          <a:xfrm flipV="1">
            <a:off x="1312863" y="4895850"/>
            <a:ext cx="1587" cy="269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02" name="Line 33"/>
          <p:cNvSpPr>
            <a:spLocks noChangeShapeType="1"/>
          </p:cNvSpPr>
          <p:nvPr/>
        </p:nvSpPr>
        <p:spPr bwMode="auto">
          <a:xfrm flipV="1">
            <a:off x="1489075" y="4895850"/>
            <a:ext cx="1588" cy="269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03" name="Line 34"/>
          <p:cNvSpPr>
            <a:spLocks noChangeShapeType="1"/>
          </p:cNvSpPr>
          <p:nvPr/>
        </p:nvSpPr>
        <p:spPr bwMode="auto">
          <a:xfrm flipV="1">
            <a:off x="1665288" y="4895850"/>
            <a:ext cx="1587" cy="269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04" name="Line 35"/>
          <p:cNvSpPr>
            <a:spLocks noChangeShapeType="1"/>
          </p:cNvSpPr>
          <p:nvPr/>
        </p:nvSpPr>
        <p:spPr bwMode="auto">
          <a:xfrm flipV="1">
            <a:off x="1839913" y="4895850"/>
            <a:ext cx="1587" cy="269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05" name="Line 36"/>
          <p:cNvSpPr>
            <a:spLocks noChangeShapeType="1"/>
          </p:cNvSpPr>
          <p:nvPr/>
        </p:nvSpPr>
        <p:spPr bwMode="auto">
          <a:xfrm flipV="1">
            <a:off x="2192338" y="4895850"/>
            <a:ext cx="1587" cy="269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06" name="Line 37"/>
          <p:cNvSpPr>
            <a:spLocks noChangeShapeType="1"/>
          </p:cNvSpPr>
          <p:nvPr/>
        </p:nvSpPr>
        <p:spPr bwMode="auto">
          <a:xfrm flipV="1">
            <a:off x="2359025" y="4895850"/>
            <a:ext cx="1588" cy="269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07" name="Line 38"/>
          <p:cNvSpPr>
            <a:spLocks noChangeShapeType="1"/>
          </p:cNvSpPr>
          <p:nvPr/>
        </p:nvSpPr>
        <p:spPr bwMode="auto">
          <a:xfrm flipV="1">
            <a:off x="2533650" y="4895850"/>
            <a:ext cx="1588" cy="269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08" name="Line 39"/>
          <p:cNvSpPr>
            <a:spLocks noChangeShapeType="1"/>
          </p:cNvSpPr>
          <p:nvPr/>
        </p:nvSpPr>
        <p:spPr bwMode="auto">
          <a:xfrm flipV="1">
            <a:off x="2709863" y="4895850"/>
            <a:ext cx="1587" cy="269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09" name="Line 40"/>
          <p:cNvSpPr>
            <a:spLocks noChangeShapeType="1"/>
          </p:cNvSpPr>
          <p:nvPr/>
        </p:nvSpPr>
        <p:spPr bwMode="auto">
          <a:xfrm flipV="1">
            <a:off x="3062288" y="4895850"/>
            <a:ext cx="1587" cy="269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10" name="Line 41"/>
          <p:cNvSpPr>
            <a:spLocks noChangeShapeType="1"/>
          </p:cNvSpPr>
          <p:nvPr/>
        </p:nvSpPr>
        <p:spPr bwMode="auto">
          <a:xfrm flipV="1">
            <a:off x="3236913" y="4895850"/>
            <a:ext cx="1587" cy="269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11" name="Line 42"/>
          <p:cNvSpPr>
            <a:spLocks noChangeShapeType="1"/>
          </p:cNvSpPr>
          <p:nvPr/>
        </p:nvSpPr>
        <p:spPr bwMode="auto">
          <a:xfrm flipV="1">
            <a:off x="3413125" y="4895850"/>
            <a:ext cx="1588" cy="269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12" name="Line 43"/>
          <p:cNvSpPr>
            <a:spLocks noChangeShapeType="1"/>
          </p:cNvSpPr>
          <p:nvPr/>
        </p:nvSpPr>
        <p:spPr bwMode="auto">
          <a:xfrm flipV="1">
            <a:off x="3579813" y="4895850"/>
            <a:ext cx="1587" cy="269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13" name="Line 44"/>
          <p:cNvSpPr>
            <a:spLocks noChangeShapeType="1"/>
          </p:cNvSpPr>
          <p:nvPr/>
        </p:nvSpPr>
        <p:spPr bwMode="auto">
          <a:xfrm flipV="1">
            <a:off x="3930650" y="4895850"/>
            <a:ext cx="1588" cy="269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14" name="Line 45"/>
          <p:cNvSpPr>
            <a:spLocks noChangeShapeType="1"/>
          </p:cNvSpPr>
          <p:nvPr/>
        </p:nvSpPr>
        <p:spPr bwMode="auto">
          <a:xfrm flipV="1">
            <a:off x="4106863" y="4895850"/>
            <a:ext cx="1587" cy="269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15" name="Line 46"/>
          <p:cNvSpPr>
            <a:spLocks noChangeShapeType="1"/>
          </p:cNvSpPr>
          <p:nvPr/>
        </p:nvSpPr>
        <p:spPr bwMode="auto">
          <a:xfrm flipV="1">
            <a:off x="4283075" y="4895850"/>
            <a:ext cx="1588" cy="269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16" name="Line 47"/>
          <p:cNvSpPr>
            <a:spLocks noChangeShapeType="1"/>
          </p:cNvSpPr>
          <p:nvPr/>
        </p:nvSpPr>
        <p:spPr bwMode="auto">
          <a:xfrm flipV="1">
            <a:off x="4459288" y="4895850"/>
            <a:ext cx="1587" cy="269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17" name="Line 48"/>
          <p:cNvSpPr>
            <a:spLocks noChangeShapeType="1"/>
          </p:cNvSpPr>
          <p:nvPr/>
        </p:nvSpPr>
        <p:spPr bwMode="auto">
          <a:xfrm>
            <a:off x="1058863" y="4922838"/>
            <a:ext cx="36544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18" name="Line 49"/>
          <p:cNvSpPr>
            <a:spLocks noChangeShapeType="1"/>
          </p:cNvSpPr>
          <p:nvPr/>
        </p:nvSpPr>
        <p:spPr bwMode="auto">
          <a:xfrm>
            <a:off x="2886075" y="4452938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19" name="Rectangle 50"/>
          <p:cNvSpPr>
            <a:spLocks noChangeArrowheads="1"/>
          </p:cNvSpPr>
          <p:nvPr/>
        </p:nvSpPr>
        <p:spPr bwMode="auto">
          <a:xfrm>
            <a:off x="2660650" y="4375150"/>
            <a:ext cx="23971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120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华文中宋" panose="02010600040101010101" pitchFamily="2" charset="-122"/>
              </a:rPr>
              <a:t>2.5</a:t>
            </a:r>
            <a:endParaRPr kumimoji="0" lang="zh-CN" altLang="en-US" sz="2000" b="1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华文中宋" panose="02010600040101010101" pitchFamily="2" charset="-122"/>
            </a:endParaRPr>
          </a:p>
        </p:txBody>
      </p:sp>
      <p:sp>
        <p:nvSpPr>
          <p:cNvPr id="32820" name="Line 51"/>
          <p:cNvSpPr>
            <a:spLocks noChangeShapeType="1"/>
          </p:cNvSpPr>
          <p:nvPr/>
        </p:nvSpPr>
        <p:spPr bwMode="auto">
          <a:xfrm>
            <a:off x="2886075" y="3970338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21" name="Rectangle 52"/>
          <p:cNvSpPr>
            <a:spLocks noChangeArrowheads="1"/>
          </p:cNvSpPr>
          <p:nvPr/>
        </p:nvSpPr>
        <p:spPr bwMode="auto">
          <a:xfrm>
            <a:off x="2778125" y="3890963"/>
            <a:ext cx="9525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120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华文中宋" panose="02010600040101010101" pitchFamily="2" charset="-122"/>
              </a:rPr>
              <a:t>5</a:t>
            </a:r>
            <a:endParaRPr kumimoji="0" lang="zh-CN" altLang="en-US" sz="2000" b="1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华文中宋" panose="02010600040101010101" pitchFamily="2" charset="-122"/>
            </a:endParaRPr>
          </a:p>
        </p:txBody>
      </p:sp>
      <p:sp>
        <p:nvSpPr>
          <p:cNvPr id="32822" name="Line 53"/>
          <p:cNvSpPr>
            <a:spLocks noChangeShapeType="1"/>
          </p:cNvSpPr>
          <p:nvPr/>
        </p:nvSpPr>
        <p:spPr bwMode="auto">
          <a:xfrm>
            <a:off x="2886075" y="3500438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23" name="Rectangle 54"/>
          <p:cNvSpPr>
            <a:spLocks noChangeArrowheads="1"/>
          </p:cNvSpPr>
          <p:nvPr/>
        </p:nvSpPr>
        <p:spPr bwMode="auto">
          <a:xfrm>
            <a:off x="2660650" y="3422650"/>
            <a:ext cx="23971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120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华文中宋" panose="02010600040101010101" pitchFamily="2" charset="-122"/>
              </a:rPr>
              <a:t>7.5</a:t>
            </a:r>
            <a:endParaRPr kumimoji="0" lang="zh-CN" altLang="en-US" sz="2000" b="1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华文中宋" panose="02010600040101010101" pitchFamily="2" charset="-122"/>
            </a:endParaRPr>
          </a:p>
        </p:txBody>
      </p:sp>
      <p:sp>
        <p:nvSpPr>
          <p:cNvPr id="32824" name="Line 55"/>
          <p:cNvSpPr>
            <a:spLocks noChangeShapeType="1"/>
          </p:cNvSpPr>
          <p:nvPr/>
        </p:nvSpPr>
        <p:spPr bwMode="auto">
          <a:xfrm>
            <a:off x="2886075" y="3030538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25" name="Rectangle 56"/>
          <p:cNvSpPr>
            <a:spLocks noChangeArrowheads="1"/>
          </p:cNvSpPr>
          <p:nvPr/>
        </p:nvSpPr>
        <p:spPr bwMode="auto">
          <a:xfrm>
            <a:off x="2719388" y="2952750"/>
            <a:ext cx="1905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120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华文中宋" panose="02010600040101010101" pitchFamily="2" charset="-122"/>
              </a:rPr>
              <a:t>10</a:t>
            </a:r>
            <a:endParaRPr kumimoji="0" lang="zh-CN" altLang="en-US" sz="2000" b="1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华文中宋" panose="02010600040101010101" pitchFamily="2" charset="-122"/>
            </a:endParaRPr>
          </a:p>
        </p:txBody>
      </p:sp>
      <p:sp>
        <p:nvSpPr>
          <p:cNvPr id="32826" name="Line 57"/>
          <p:cNvSpPr>
            <a:spLocks noChangeShapeType="1"/>
          </p:cNvSpPr>
          <p:nvPr/>
        </p:nvSpPr>
        <p:spPr bwMode="auto">
          <a:xfrm>
            <a:off x="2886075" y="2560638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27" name="Rectangle 58"/>
          <p:cNvSpPr>
            <a:spLocks noChangeArrowheads="1"/>
          </p:cNvSpPr>
          <p:nvPr/>
        </p:nvSpPr>
        <p:spPr bwMode="auto">
          <a:xfrm>
            <a:off x="2601913" y="2482850"/>
            <a:ext cx="33496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120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华文中宋" panose="02010600040101010101" pitchFamily="2" charset="-122"/>
              </a:rPr>
              <a:t>12.5</a:t>
            </a:r>
            <a:endParaRPr kumimoji="0" lang="zh-CN" altLang="en-US" sz="2000" b="1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华文中宋" panose="02010600040101010101" pitchFamily="2" charset="-122"/>
            </a:endParaRPr>
          </a:p>
        </p:txBody>
      </p:sp>
      <p:sp>
        <p:nvSpPr>
          <p:cNvPr id="32828" name="Line 59"/>
          <p:cNvSpPr>
            <a:spLocks noChangeShapeType="1"/>
          </p:cNvSpPr>
          <p:nvPr/>
        </p:nvSpPr>
        <p:spPr bwMode="auto">
          <a:xfrm>
            <a:off x="2886075" y="2090738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29" name="Rectangle 60"/>
          <p:cNvSpPr>
            <a:spLocks noChangeArrowheads="1"/>
          </p:cNvSpPr>
          <p:nvPr/>
        </p:nvSpPr>
        <p:spPr bwMode="auto">
          <a:xfrm>
            <a:off x="2719388" y="2012950"/>
            <a:ext cx="1905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120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华文中宋" panose="02010600040101010101" pitchFamily="2" charset="-122"/>
              </a:rPr>
              <a:t>15</a:t>
            </a:r>
            <a:endParaRPr kumimoji="0" lang="zh-CN" altLang="en-US" sz="2000" b="1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华文中宋" panose="02010600040101010101" pitchFamily="2" charset="-122"/>
            </a:endParaRPr>
          </a:p>
        </p:txBody>
      </p:sp>
      <p:sp>
        <p:nvSpPr>
          <p:cNvPr id="32830" name="Line 61"/>
          <p:cNvSpPr>
            <a:spLocks noChangeShapeType="1"/>
          </p:cNvSpPr>
          <p:nvPr/>
        </p:nvSpPr>
        <p:spPr bwMode="auto">
          <a:xfrm>
            <a:off x="2886075" y="481806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31" name="Line 62"/>
          <p:cNvSpPr>
            <a:spLocks noChangeShapeType="1"/>
          </p:cNvSpPr>
          <p:nvPr/>
        </p:nvSpPr>
        <p:spPr bwMode="auto">
          <a:xfrm>
            <a:off x="2886075" y="4727575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32" name="Line 63"/>
          <p:cNvSpPr>
            <a:spLocks noChangeShapeType="1"/>
          </p:cNvSpPr>
          <p:nvPr/>
        </p:nvSpPr>
        <p:spPr bwMode="auto">
          <a:xfrm>
            <a:off x="2886075" y="463550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33" name="Line 64"/>
          <p:cNvSpPr>
            <a:spLocks noChangeShapeType="1"/>
          </p:cNvSpPr>
          <p:nvPr/>
        </p:nvSpPr>
        <p:spPr bwMode="auto">
          <a:xfrm>
            <a:off x="2886075" y="454501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34" name="Line 65"/>
          <p:cNvSpPr>
            <a:spLocks noChangeShapeType="1"/>
          </p:cNvSpPr>
          <p:nvPr/>
        </p:nvSpPr>
        <p:spPr bwMode="auto">
          <a:xfrm>
            <a:off x="2886075" y="434816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35" name="Line 66"/>
          <p:cNvSpPr>
            <a:spLocks noChangeShapeType="1"/>
          </p:cNvSpPr>
          <p:nvPr/>
        </p:nvSpPr>
        <p:spPr bwMode="auto">
          <a:xfrm>
            <a:off x="2886075" y="4257675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36" name="Line 67"/>
          <p:cNvSpPr>
            <a:spLocks noChangeShapeType="1"/>
          </p:cNvSpPr>
          <p:nvPr/>
        </p:nvSpPr>
        <p:spPr bwMode="auto">
          <a:xfrm>
            <a:off x="2886075" y="416560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37" name="Line 68"/>
          <p:cNvSpPr>
            <a:spLocks noChangeShapeType="1"/>
          </p:cNvSpPr>
          <p:nvPr/>
        </p:nvSpPr>
        <p:spPr bwMode="auto">
          <a:xfrm>
            <a:off x="2886075" y="407511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38" name="Line 69"/>
          <p:cNvSpPr>
            <a:spLocks noChangeShapeType="1"/>
          </p:cNvSpPr>
          <p:nvPr/>
        </p:nvSpPr>
        <p:spPr bwMode="auto">
          <a:xfrm>
            <a:off x="2886075" y="387826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39" name="Line 70"/>
          <p:cNvSpPr>
            <a:spLocks noChangeShapeType="1"/>
          </p:cNvSpPr>
          <p:nvPr/>
        </p:nvSpPr>
        <p:spPr bwMode="auto">
          <a:xfrm>
            <a:off x="2886075" y="3787775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40" name="Line 71"/>
          <p:cNvSpPr>
            <a:spLocks noChangeShapeType="1"/>
          </p:cNvSpPr>
          <p:nvPr/>
        </p:nvSpPr>
        <p:spPr bwMode="auto">
          <a:xfrm>
            <a:off x="2886075" y="369570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41" name="Line 72"/>
          <p:cNvSpPr>
            <a:spLocks noChangeShapeType="1"/>
          </p:cNvSpPr>
          <p:nvPr/>
        </p:nvSpPr>
        <p:spPr bwMode="auto">
          <a:xfrm>
            <a:off x="2886075" y="3590925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42" name="Line 73"/>
          <p:cNvSpPr>
            <a:spLocks noChangeShapeType="1"/>
          </p:cNvSpPr>
          <p:nvPr/>
        </p:nvSpPr>
        <p:spPr bwMode="auto">
          <a:xfrm>
            <a:off x="2886075" y="340836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43" name="Line 74"/>
          <p:cNvSpPr>
            <a:spLocks noChangeShapeType="1"/>
          </p:cNvSpPr>
          <p:nvPr/>
        </p:nvSpPr>
        <p:spPr bwMode="auto">
          <a:xfrm>
            <a:off x="2886075" y="3317875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44" name="Line 75"/>
          <p:cNvSpPr>
            <a:spLocks noChangeShapeType="1"/>
          </p:cNvSpPr>
          <p:nvPr/>
        </p:nvSpPr>
        <p:spPr bwMode="auto">
          <a:xfrm>
            <a:off x="2886075" y="321310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45" name="Line 76"/>
          <p:cNvSpPr>
            <a:spLocks noChangeShapeType="1"/>
          </p:cNvSpPr>
          <p:nvPr/>
        </p:nvSpPr>
        <p:spPr bwMode="auto">
          <a:xfrm>
            <a:off x="2886075" y="3121025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46" name="Line 77"/>
          <p:cNvSpPr>
            <a:spLocks noChangeShapeType="1"/>
          </p:cNvSpPr>
          <p:nvPr/>
        </p:nvSpPr>
        <p:spPr bwMode="auto">
          <a:xfrm>
            <a:off x="2886075" y="293846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47" name="Line 78"/>
          <p:cNvSpPr>
            <a:spLocks noChangeShapeType="1"/>
          </p:cNvSpPr>
          <p:nvPr/>
        </p:nvSpPr>
        <p:spPr bwMode="auto">
          <a:xfrm>
            <a:off x="2886075" y="2835275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48" name="Line 79"/>
          <p:cNvSpPr>
            <a:spLocks noChangeShapeType="1"/>
          </p:cNvSpPr>
          <p:nvPr/>
        </p:nvSpPr>
        <p:spPr bwMode="auto">
          <a:xfrm>
            <a:off x="2886075" y="274320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49" name="Line 80"/>
          <p:cNvSpPr>
            <a:spLocks noChangeShapeType="1"/>
          </p:cNvSpPr>
          <p:nvPr/>
        </p:nvSpPr>
        <p:spPr bwMode="auto">
          <a:xfrm>
            <a:off x="2886075" y="2651125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50" name="Line 81"/>
          <p:cNvSpPr>
            <a:spLocks noChangeShapeType="1"/>
          </p:cNvSpPr>
          <p:nvPr/>
        </p:nvSpPr>
        <p:spPr bwMode="auto">
          <a:xfrm>
            <a:off x="2886075" y="246856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51" name="Line 82"/>
          <p:cNvSpPr>
            <a:spLocks noChangeShapeType="1"/>
          </p:cNvSpPr>
          <p:nvPr/>
        </p:nvSpPr>
        <p:spPr bwMode="auto">
          <a:xfrm>
            <a:off x="2886075" y="2365375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52" name="Line 83"/>
          <p:cNvSpPr>
            <a:spLocks noChangeShapeType="1"/>
          </p:cNvSpPr>
          <p:nvPr/>
        </p:nvSpPr>
        <p:spPr bwMode="auto">
          <a:xfrm>
            <a:off x="2886075" y="227330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53" name="Line 84"/>
          <p:cNvSpPr>
            <a:spLocks noChangeShapeType="1"/>
          </p:cNvSpPr>
          <p:nvPr/>
        </p:nvSpPr>
        <p:spPr bwMode="auto">
          <a:xfrm>
            <a:off x="2886075" y="218281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54" name="Line 85"/>
          <p:cNvSpPr>
            <a:spLocks noChangeShapeType="1"/>
          </p:cNvSpPr>
          <p:nvPr/>
        </p:nvSpPr>
        <p:spPr bwMode="auto">
          <a:xfrm>
            <a:off x="2886075" y="198596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55" name="Line 86"/>
          <p:cNvSpPr>
            <a:spLocks noChangeShapeType="1"/>
          </p:cNvSpPr>
          <p:nvPr/>
        </p:nvSpPr>
        <p:spPr bwMode="auto">
          <a:xfrm flipV="1">
            <a:off x="2886075" y="1973263"/>
            <a:ext cx="1588" cy="301466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56" name="未知"/>
          <p:cNvSpPr>
            <a:spLocks noChangeArrowheads="1"/>
          </p:cNvSpPr>
          <p:nvPr/>
        </p:nvSpPr>
        <p:spPr bwMode="auto">
          <a:xfrm>
            <a:off x="1136650" y="3382963"/>
            <a:ext cx="3497263" cy="1330325"/>
          </a:xfrm>
          <a:custGeom>
            <a:avLst/>
            <a:gdLst>
              <a:gd name="T0" fmla="*/ 0 w 2203"/>
              <a:gd name="T1" fmla="*/ 0 h 838"/>
              <a:gd name="T2" fmla="*/ 2147483646 w 2203"/>
              <a:gd name="T3" fmla="*/ 2147483646 h 838"/>
              <a:gd name="T4" fmla="*/ 2147483646 w 2203"/>
              <a:gd name="T5" fmla="*/ 2147483646 h 838"/>
              <a:gd name="T6" fmla="*/ 2147483646 w 2203"/>
              <a:gd name="T7" fmla="*/ 2147483646 h 838"/>
              <a:gd name="T8" fmla="*/ 2147483646 w 2203"/>
              <a:gd name="T9" fmla="*/ 2147483646 h 838"/>
              <a:gd name="T10" fmla="*/ 2147483646 w 2203"/>
              <a:gd name="T11" fmla="*/ 2147483646 h 838"/>
              <a:gd name="T12" fmla="*/ 2147483646 w 2203"/>
              <a:gd name="T13" fmla="*/ 2147483646 h 838"/>
              <a:gd name="T14" fmla="*/ 2147483646 w 2203"/>
              <a:gd name="T15" fmla="*/ 2147483646 h 838"/>
              <a:gd name="T16" fmla="*/ 2147483646 w 2203"/>
              <a:gd name="T17" fmla="*/ 2147483646 h 838"/>
              <a:gd name="T18" fmla="*/ 2147483646 w 2203"/>
              <a:gd name="T19" fmla="*/ 2147483646 h 838"/>
              <a:gd name="T20" fmla="*/ 2147483646 w 2203"/>
              <a:gd name="T21" fmla="*/ 2147483646 h 838"/>
              <a:gd name="T22" fmla="*/ 2147483646 w 2203"/>
              <a:gd name="T23" fmla="*/ 2147483646 h 838"/>
              <a:gd name="T24" fmla="*/ 2147483646 w 2203"/>
              <a:gd name="T25" fmla="*/ 2147483646 h 838"/>
              <a:gd name="T26" fmla="*/ 2147483646 w 2203"/>
              <a:gd name="T27" fmla="*/ 2147483646 h 838"/>
              <a:gd name="T28" fmla="*/ 2147483646 w 2203"/>
              <a:gd name="T29" fmla="*/ 2147483646 h 838"/>
              <a:gd name="T30" fmla="*/ 2147483646 w 2203"/>
              <a:gd name="T31" fmla="*/ 2147483646 h 838"/>
              <a:gd name="T32" fmla="*/ 2147483646 w 2203"/>
              <a:gd name="T33" fmla="*/ 2147483646 h 838"/>
              <a:gd name="T34" fmla="*/ 2147483646 w 2203"/>
              <a:gd name="T35" fmla="*/ 2147483646 h 838"/>
              <a:gd name="T36" fmla="*/ 2147483646 w 2203"/>
              <a:gd name="T37" fmla="*/ 2147483646 h 838"/>
              <a:gd name="T38" fmla="*/ 2147483646 w 2203"/>
              <a:gd name="T39" fmla="*/ 2147483646 h 838"/>
              <a:gd name="T40" fmla="*/ 2147483646 w 2203"/>
              <a:gd name="T41" fmla="*/ 2147483646 h 838"/>
              <a:gd name="T42" fmla="*/ 2147483646 w 2203"/>
              <a:gd name="T43" fmla="*/ 2147483646 h 838"/>
              <a:gd name="T44" fmla="*/ 2147483646 w 2203"/>
              <a:gd name="T45" fmla="*/ 2147483646 h 838"/>
              <a:gd name="T46" fmla="*/ 2147483646 w 2203"/>
              <a:gd name="T47" fmla="*/ 2147483646 h 838"/>
              <a:gd name="T48" fmla="*/ 2147483646 w 2203"/>
              <a:gd name="T49" fmla="*/ 2147483646 h 83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2203"/>
              <a:gd name="T76" fmla="*/ 0 h 838"/>
              <a:gd name="T77" fmla="*/ 2203 w 2203"/>
              <a:gd name="T78" fmla="*/ 838 h 838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2203" h="838">
                <a:moveTo>
                  <a:pt x="0" y="0"/>
                </a:moveTo>
                <a:lnTo>
                  <a:pt x="93" y="74"/>
                </a:lnTo>
                <a:lnTo>
                  <a:pt x="191" y="148"/>
                </a:lnTo>
                <a:lnTo>
                  <a:pt x="283" y="214"/>
                </a:lnTo>
                <a:lnTo>
                  <a:pt x="370" y="271"/>
                </a:lnTo>
                <a:lnTo>
                  <a:pt x="462" y="329"/>
                </a:lnTo>
                <a:lnTo>
                  <a:pt x="554" y="378"/>
                </a:lnTo>
                <a:lnTo>
                  <a:pt x="646" y="427"/>
                </a:lnTo>
                <a:lnTo>
                  <a:pt x="739" y="468"/>
                </a:lnTo>
                <a:lnTo>
                  <a:pt x="831" y="510"/>
                </a:lnTo>
                <a:lnTo>
                  <a:pt x="923" y="551"/>
                </a:lnTo>
                <a:lnTo>
                  <a:pt x="1016" y="584"/>
                </a:lnTo>
                <a:lnTo>
                  <a:pt x="1102" y="608"/>
                </a:lnTo>
                <a:lnTo>
                  <a:pt x="1194" y="641"/>
                </a:lnTo>
                <a:lnTo>
                  <a:pt x="1280" y="666"/>
                </a:lnTo>
                <a:lnTo>
                  <a:pt x="1379" y="690"/>
                </a:lnTo>
                <a:lnTo>
                  <a:pt x="1471" y="715"/>
                </a:lnTo>
                <a:lnTo>
                  <a:pt x="1557" y="732"/>
                </a:lnTo>
                <a:lnTo>
                  <a:pt x="1650" y="748"/>
                </a:lnTo>
                <a:lnTo>
                  <a:pt x="1742" y="764"/>
                </a:lnTo>
                <a:lnTo>
                  <a:pt x="1840" y="781"/>
                </a:lnTo>
                <a:lnTo>
                  <a:pt x="1933" y="797"/>
                </a:lnTo>
                <a:lnTo>
                  <a:pt x="2019" y="814"/>
                </a:lnTo>
                <a:lnTo>
                  <a:pt x="2111" y="822"/>
                </a:lnTo>
                <a:lnTo>
                  <a:pt x="2203" y="838"/>
                </a:lnTo>
              </a:path>
            </a:pathLst>
          </a:custGeom>
          <a:noFill/>
          <a:ln w="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57" name="未知"/>
          <p:cNvSpPr>
            <a:spLocks noChangeArrowheads="1"/>
          </p:cNvSpPr>
          <p:nvPr/>
        </p:nvSpPr>
        <p:spPr bwMode="auto">
          <a:xfrm>
            <a:off x="1449388" y="1973263"/>
            <a:ext cx="3184525" cy="2871787"/>
          </a:xfrm>
          <a:custGeom>
            <a:avLst/>
            <a:gdLst>
              <a:gd name="T0" fmla="*/ 0 w 2006"/>
              <a:gd name="T1" fmla="*/ 0 h 1809"/>
              <a:gd name="T2" fmla="*/ 2147483646 w 2006"/>
              <a:gd name="T3" fmla="*/ 2147483646 h 1809"/>
              <a:gd name="T4" fmla="*/ 2147483646 w 2006"/>
              <a:gd name="T5" fmla="*/ 2147483646 h 1809"/>
              <a:gd name="T6" fmla="*/ 2147483646 w 2006"/>
              <a:gd name="T7" fmla="*/ 2147483646 h 1809"/>
              <a:gd name="T8" fmla="*/ 2147483646 w 2006"/>
              <a:gd name="T9" fmla="*/ 2147483646 h 1809"/>
              <a:gd name="T10" fmla="*/ 2147483646 w 2006"/>
              <a:gd name="T11" fmla="*/ 2147483646 h 1809"/>
              <a:gd name="T12" fmla="*/ 2147483646 w 2006"/>
              <a:gd name="T13" fmla="*/ 2147483646 h 1809"/>
              <a:gd name="T14" fmla="*/ 2147483646 w 2006"/>
              <a:gd name="T15" fmla="*/ 2147483646 h 1809"/>
              <a:gd name="T16" fmla="*/ 2147483646 w 2006"/>
              <a:gd name="T17" fmla="*/ 2147483646 h 1809"/>
              <a:gd name="T18" fmla="*/ 2147483646 w 2006"/>
              <a:gd name="T19" fmla="*/ 2147483646 h 1809"/>
              <a:gd name="T20" fmla="*/ 2147483646 w 2006"/>
              <a:gd name="T21" fmla="*/ 2147483646 h 1809"/>
              <a:gd name="T22" fmla="*/ 2147483646 w 2006"/>
              <a:gd name="T23" fmla="*/ 2147483646 h 1809"/>
              <a:gd name="T24" fmla="*/ 2147483646 w 2006"/>
              <a:gd name="T25" fmla="*/ 2147483646 h 1809"/>
              <a:gd name="T26" fmla="*/ 2147483646 w 2006"/>
              <a:gd name="T27" fmla="*/ 2147483646 h 1809"/>
              <a:gd name="T28" fmla="*/ 2147483646 w 2006"/>
              <a:gd name="T29" fmla="*/ 2147483646 h 1809"/>
              <a:gd name="T30" fmla="*/ 2147483646 w 2006"/>
              <a:gd name="T31" fmla="*/ 2147483646 h 1809"/>
              <a:gd name="T32" fmla="*/ 2147483646 w 2006"/>
              <a:gd name="T33" fmla="*/ 2147483646 h 1809"/>
              <a:gd name="T34" fmla="*/ 2147483646 w 2006"/>
              <a:gd name="T35" fmla="*/ 2147483646 h 1809"/>
              <a:gd name="T36" fmla="*/ 2147483646 w 2006"/>
              <a:gd name="T37" fmla="*/ 2147483646 h 1809"/>
              <a:gd name="T38" fmla="*/ 2147483646 w 2006"/>
              <a:gd name="T39" fmla="*/ 2147483646 h 1809"/>
              <a:gd name="T40" fmla="*/ 2147483646 w 2006"/>
              <a:gd name="T41" fmla="*/ 2147483646 h 1809"/>
              <a:gd name="T42" fmla="*/ 2147483646 w 2006"/>
              <a:gd name="T43" fmla="*/ 2147483646 h 1809"/>
              <a:gd name="T44" fmla="*/ 2147483646 w 2006"/>
              <a:gd name="T45" fmla="*/ 2147483646 h 1809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2006"/>
              <a:gd name="T70" fmla="*/ 0 h 1809"/>
              <a:gd name="T71" fmla="*/ 2006 w 2006"/>
              <a:gd name="T72" fmla="*/ 1809 h 1809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2006" h="1809">
                <a:moveTo>
                  <a:pt x="0" y="0"/>
                </a:moveTo>
                <a:lnTo>
                  <a:pt x="86" y="263"/>
                </a:lnTo>
                <a:lnTo>
                  <a:pt x="173" y="501"/>
                </a:lnTo>
                <a:lnTo>
                  <a:pt x="265" y="715"/>
                </a:lnTo>
                <a:lnTo>
                  <a:pt x="357" y="888"/>
                </a:lnTo>
                <a:lnTo>
                  <a:pt x="449" y="1036"/>
                </a:lnTo>
                <a:lnTo>
                  <a:pt x="542" y="1167"/>
                </a:lnTo>
                <a:lnTo>
                  <a:pt x="634" y="1266"/>
                </a:lnTo>
                <a:lnTo>
                  <a:pt x="726" y="1365"/>
                </a:lnTo>
                <a:lnTo>
                  <a:pt x="819" y="1439"/>
                </a:lnTo>
                <a:lnTo>
                  <a:pt x="905" y="1496"/>
                </a:lnTo>
                <a:lnTo>
                  <a:pt x="997" y="1554"/>
                </a:lnTo>
                <a:lnTo>
                  <a:pt x="1083" y="1595"/>
                </a:lnTo>
                <a:lnTo>
                  <a:pt x="1182" y="1636"/>
                </a:lnTo>
                <a:lnTo>
                  <a:pt x="1274" y="1669"/>
                </a:lnTo>
                <a:lnTo>
                  <a:pt x="1360" y="1702"/>
                </a:lnTo>
                <a:lnTo>
                  <a:pt x="1453" y="1726"/>
                </a:lnTo>
                <a:lnTo>
                  <a:pt x="1545" y="1743"/>
                </a:lnTo>
                <a:lnTo>
                  <a:pt x="1643" y="1759"/>
                </a:lnTo>
                <a:lnTo>
                  <a:pt x="1736" y="1776"/>
                </a:lnTo>
                <a:lnTo>
                  <a:pt x="1822" y="1792"/>
                </a:lnTo>
                <a:lnTo>
                  <a:pt x="1914" y="1800"/>
                </a:lnTo>
                <a:lnTo>
                  <a:pt x="2006" y="1809"/>
                </a:lnTo>
              </a:path>
            </a:pathLst>
          </a:custGeom>
          <a:noFill/>
          <a:ln w="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58" name="未知"/>
          <p:cNvSpPr>
            <a:spLocks noChangeArrowheads="1"/>
          </p:cNvSpPr>
          <p:nvPr/>
        </p:nvSpPr>
        <p:spPr bwMode="auto">
          <a:xfrm>
            <a:off x="1136650" y="4348163"/>
            <a:ext cx="3497263" cy="1587"/>
          </a:xfrm>
          <a:custGeom>
            <a:avLst/>
            <a:gdLst>
              <a:gd name="T0" fmla="*/ 0 w 2203"/>
              <a:gd name="T1" fmla="*/ 0 h 1587"/>
              <a:gd name="T2" fmla="*/ 2147483646 w 2203"/>
              <a:gd name="T3" fmla="*/ 0 h 1587"/>
              <a:gd name="T4" fmla="*/ 2147483646 w 2203"/>
              <a:gd name="T5" fmla="*/ 0 h 1587"/>
              <a:gd name="T6" fmla="*/ 2147483646 w 2203"/>
              <a:gd name="T7" fmla="*/ 0 h 1587"/>
              <a:gd name="T8" fmla="*/ 2147483646 w 2203"/>
              <a:gd name="T9" fmla="*/ 0 h 1587"/>
              <a:gd name="T10" fmla="*/ 2147483646 w 2203"/>
              <a:gd name="T11" fmla="*/ 0 h 1587"/>
              <a:gd name="T12" fmla="*/ 2147483646 w 2203"/>
              <a:gd name="T13" fmla="*/ 0 h 1587"/>
              <a:gd name="T14" fmla="*/ 2147483646 w 2203"/>
              <a:gd name="T15" fmla="*/ 0 h 1587"/>
              <a:gd name="T16" fmla="*/ 2147483646 w 2203"/>
              <a:gd name="T17" fmla="*/ 0 h 1587"/>
              <a:gd name="T18" fmla="*/ 2147483646 w 2203"/>
              <a:gd name="T19" fmla="*/ 0 h 1587"/>
              <a:gd name="T20" fmla="*/ 2147483646 w 2203"/>
              <a:gd name="T21" fmla="*/ 0 h 1587"/>
              <a:gd name="T22" fmla="*/ 2147483646 w 2203"/>
              <a:gd name="T23" fmla="*/ 0 h 1587"/>
              <a:gd name="T24" fmla="*/ 2147483646 w 2203"/>
              <a:gd name="T25" fmla="*/ 0 h 1587"/>
              <a:gd name="T26" fmla="*/ 2147483646 w 2203"/>
              <a:gd name="T27" fmla="*/ 0 h 1587"/>
              <a:gd name="T28" fmla="*/ 2147483646 w 2203"/>
              <a:gd name="T29" fmla="*/ 0 h 1587"/>
              <a:gd name="T30" fmla="*/ 2147483646 w 2203"/>
              <a:gd name="T31" fmla="*/ 0 h 1587"/>
              <a:gd name="T32" fmla="*/ 2147483646 w 2203"/>
              <a:gd name="T33" fmla="*/ 0 h 1587"/>
              <a:gd name="T34" fmla="*/ 2147483646 w 2203"/>
              <a:gd name="T35" fmla="*/ 0 h 1587"/>
              <a:gd name="T36" fmla="*/ 2147483646 w 2203"/>
              <a:gd name="T37" fmla="*/ 0 h 1587"/>
              <a:gd name="T38" fmla="*/ 2147483646 w 2203"/>
              <a:gd name="T39" fmla="*/ 0 h 1587"/>
              <a:gd name="T40" fmla="*/ 2147483646 w 2203"/>
              <a:gd name="T41" fmla="*/ 0 h 1587"/>
              <a:gd name="T42" fmla="*/ 2147483646 w 2203"/>
              <a:gd name="T43" fmla="*/ 0 h 1587"/>
              <a:gd name="T44" fmla="*/ 2147483646 w 2203"/>
              <a:gd name="T45" fmla="*/ 0 h 1587"/>
              <a:gd name="T46" fmla="*/ 2147483646 w 2203"/>
              <a:gd name="T47" fmla="*/ 0 h 1587"/>
              <a:gd name="T48" fmla="*/ 2147483646 w 2203"/>
              <a:gd name="T49" fmla="*/ 0 h 158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2203"/>
              <a:gd name="T76" fmla="*/ 0 h 1587"/>
              <a:gd name="T77" fmla="*/ 2203 w 2203"/>
              <a:gd name="T78" fmla="*/ 1587 h 158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2203" h="1587">
                <a:moveTo>
                  <a:pt x="0" y="0"/>
                </a:moveTo>
                <a:lnTo>
                  <a:pt x="93" y="0"/>
                </a:lnTo>
                <a:lnTo>
                  <a:pt x="191" y="0"/>
                </a:lnTo>
                <a:lnTo>
                  <a:pt x="283" y="0"/>
                </a:lnTo>
                <a:lnTo>
                  <a:pt x="370" y="0"/>
                </a:lnTo>
                <a:lnTo>
                  <a:pt x="462" y="0"/>
                </a:lnTo>
                <a:lnTo>
                  <a:pt x="554" y="0"/>
                </a:lnTo>
                <a:lnTo>
                  <a:pt x="646" y="0"/>
                </a:lnTo>
                <a:lnTo>
                  <a:pt x="739" y="0"/>
                </a:lnTo>
                <a:lnTo>
                  <a:pt x="831" y="0"/>
                </a:lnTo>
                <a:lnTo>
                  <a:pt x="923" y="0"/>
                </a:lnTo>
                <a:lnTo>
                  <a:pt x="1016" y="0"/>
                </a:lnTo>
                <a:lnTo>
                  <a:pt x="1102" y="0"/>
                </a:lnTo>
                <a:lnTo>
                  <a:pt x="1194" y="0"/>
                </a:lnTo>
                <a:lnTo>
                  <a:pt x="1280" y="0"/>
                </a:lnTo>
                <a:lnTo>
                  <a:pt x="1379" y="0"/>
                </a:lnTo>
                <a:lnTo>
                  <a:pt x="1471" y="0"/>
                </a:lnTo>
                <a:lnTo>
                  <a:pt x="1557" y="0"/>
                </a:lnTo>
                <a:lnTo>
                  <a:pt x="1650" y="0"/>
                </a:lnTo>
                <a:lnTo>
                  <a:pt x="1742" y="0"/>
                </a:lnTo>
                <a:lnTo>
                  <a:pt x="1840" y="0"/>
                </a:lnTo>
                <a:lnTo>
                  <a:pt x="1933" y="0"/>
                </a:lnTo>
                <a:lnTo>
                  <a:pt x="2019" y="0"/>
                </a:lnTo>
                <a:lnTo>
                  <a:pt x="2111" y="0"/>
                </a:lnTo>
                <a:lnTo>
                  <a:pt x="2203" y="0"/>
                </a:lnTo>
              </a:path>
            </a:pathLst>
          </a:custGeom>
          <a:noFill/>
          <a:ln w="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59" name="未知"/>
          <p:cNvSpPr>
            <a:spLocks noChangeArrowheads="1"/>
          </p:cNvSpPr>
          <p:nvPr/>
        </p:nvSpPr>
        <p:spPr bwMode="auto">
          <a:xfrm>
            <a:off x="1136650" y="2351088"/>
            <a:ext cx="3068638" cy="2493962"/>
          </a:xfrm>
          <a:custGeom>
            <a:avLst/>
            <a:gdLst>
              <a:gd name="T0" fmla="*/ 0 w 1933"/>
              <a:gd name="T1" fmla="*/ 2147483646 h 1571"/>
              <a:gd name="T2" fmla="*/ 2147483646 w 1933"/>
              <a:gd name="T3" fmla="*/ 2147483646 h 1571"/>
              <a:gd name="T4" fmla="*/ 2147483646 w 1933"/>
              <a:gd name="T5" fmla="*/ 2147483646 h 1571"/>
              <a:gd name="T6" fmla="*/ 2147483646 w 1933"/>
              <a:gd name="T7" fmla="*/ 2147483646 h 1571"/>
              <a:gd name="T8" fmla="*/ 2147483646 w 1933"/>
              <a:gd name="T9" fmla="*/ 2147483646 h 1571"/>
              <a:gd name="T10" fmla="*/ 2147483646 w 1933"/>
              <a:gd name="T11" fmla="*/ 2147483646 h 1571"/>
              <a:gd name="T12" fmla="*/ 2147483646 w 1933"/>
              <a:gd name="T13" fmla="*/ 2147483646 h 1571"/>
              <a:gd name="T14" fmla="*/ 2147483646 w 1933"/>
              <a:gd name="T15" fmla="*/ 2147483646 h 1571"/>
              <a:gd name="T16" fmla="*/ 2147483646 w 1933"/>
              <a:gd name="T17" fmla="*/ 2147483646 h 1571"/>
              <a:gd name="T18" fmla="*/ 2147483646 w 1933"/>
              <a:gd name="T19" fmla="*/ 2147483646 h 1571"/>
              <a:gd name="T20" fmla="*/ 2147483646 w 1933"/>
              <a:gd name="T21" fmla="*/ 2147483646 h 1571"/>
              <a:gd name="T22" fmla="*/ 2147483646 w 1933"/>
              <a:gd name="T23" fmla="*/ 2147483646 h 1571"/>
              <a:gd name="T24" fmla="*/ 2147483646 w 1933"/>
              <a:gd name="T25" fmla="*/ 2147483646 h 1571"/>
              <a:gd name="T26" fmla="*/ 2147483646 w 1933"/>
              <a:gd name="T27" fmla="*/ 2147483646 h 1571"/>
              <a:gd name="T28" fmla="*/ 2147483646 w 1933"/>
              <a:gd name="T29" fmla="*/ 2147483646 h 1571"/>
              <a:gd name="T30" fmla="*/ 2147483646 w 1933"/>
              <a:gd name="T31" fmla="*/ 2147483646 h 1571"/>
              <a:gd name="T32" fmla="*/ 2147483646 w 1933"/>
              <a:gd name="T33" fmla="*/ 2147483646 h 1571"/>
              <a:gd name="T34" fmla="*/ 2147483646 w 1933"/>
              <a:gd name="T35" fmla="*/ 2147483646 h 1571"/>
              <a:gd name="T36" fmla="*/ 2147483646 w 1933"/>
              <a:gd name="T37" fmla="*/ 2147483646 h 1571"/>
              <a:gd name="T38" fmla="*/ 2147483646 w 1933"/>
              <a:gd name="T39" fmla="*/ 2147483646 h 1571"/>
              <a:gd name="T40" fmla="*/ 2147483646 w 1933"/>
              <a:gd name="T41" fmla="*/ 2147483646 h 1571"/>
              <a:gd name="T42" fmla="*/ 2147483646 w 1933"/>
              <a:gd name="T43" fmla="*/ 0 h 1571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1933"/>
              <a:gd name="T67" fmla="*/ 0 h 1571"/>
              <a:gd name="T68" fmla="*/ 1933 w 1933"/>
              <a:gd name="T69" fmla="*/ 1571 h 1571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1933" h="1571">
                <a:moveTo>
                  <a:pt x="0" y="1571"/>
                </a:moveTo>
                <a:lnTo>
                  <a:pt x="93" y="1562"/>
                </a:lnTo>
                <a:lnTo>
                  <a:pt x="191" y="1546"/>
                </a:lnTo>
                <a:lnTo>
                  <a:pt x="283" y="1538"/>
                </a:lnTo>
                <a:lnTo>
                  <a:pt x="370" y="1521"/>
                </a:lnTo>
                <a:lnTo>
                  <a:pt x="462" y="1505"/>
                </a:lnTo>
                <a:lnTo>
                  <a:pt x="554" y="1488"/>
                </a:lnTo>
                <a:lnTo>
                  <a:pt x="646" y="1464"/>
                </a:lnTo>
                <a:lnTo>
                  <a:pt x="739" y="1431"/>
                </a:lnTo>
                <a:lnTo>
                  <a:pt x="831" y="1398"/>
                </a:lnTo>
                <a:lnTo>
                  <a:pt x="923" y="1357"/>
                </a:lnTo>
                <a:lnTo>
                  <a:pt x="1016" y="1316"/>
                </a:lnTo>
                <a:lnTo>
                  <a:pt x="1102" y="1258"/>
                </a:lnTo>
                <a:lnTo>
                  <a:pt x="1194" y="1192"/>
                </a:lnTo>
                <a:lnTo>
                  <a:pt x="1280" y="1118"/>
                </a:lnTo>
                <a:lnTo>
                  <a:pt x="1379" y="1028"/>
                </a:lnTo>
                <a:lnTo>
                  <a:pt x="1471" y="921"/>
                </a:lnTo>
                <a:lnTo>
                  <a:pt x="1557" y="798"/>
                </a:lnTo>
                <a:lnTo>
                  <a:pt x="1650" y="650"/>
                </a:lnTo>
                <a:lnTo>
                  <a:pt x="1742" y="469"/>
                </a:lnTo>
                <a:lnTo>
                  <a:pt x="1840" y="255"/>
                </a:lnTo>
                <a:lnTo>
                  <a:pt x="1933" y="0"/>
                </a:lnTo>
              </a:path>
            </a:pathLst>
          </a:custGeom>
          <a:noFill/>
          <a:ln w="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60" name="Line 91"/>
          <p:cNvSpPr>
            <a:spLocks noChangeShapeType="1"/>
          </p:cNvSpPr>
          <p:nvPr/>
        </p:nvSpPr>
        <p:spPr bwMode="auto">
          <a:xfrm flipV="1">
            <a:off x="4205288" y="1973263"/>
            <a:ext cx="115887" cy="3778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61" name="Rectangle 92"/>
          <p:cNvSpPr>
            <a:spLocks noChangeArrowheads="1"/>
          </p:cNvSpPr>
          <p:nvPr/>
        </p:nvSpPr>
        <p:spPr bwMode="auto">
          <a:xfrm>
            <a:off x="1169988" y="4165600"/>
            <a:ext cx="112712" cy="182563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华文中宋" panose="02010600040101010101" pitchFamily="2" charset="-122"/>
              </a:rPr>
              <a:t>B</a:t>
            </a:r>
            <a:endParaRPr kumimoji="0" lang="en-US" altLang="zh-CN" sz="2000" b="1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华文中宋" panose="02010600040101010101" pitchFamily="2" charset="-122"/>
            </a:endParaRPr>
          </a:p>
        </p:txBody>
      </p:sp>
      <p:sp>
        <p:nvSpPr>
          <p:cNvPr id="32862" name="Rectangle 93"/>
          <p:cNvSpPr>
            <a:spLocks noChangeArrowheads="1"/>
          </p:cNvSpPr>
          <p:nvPr/>
        </p:nvSpPr>
        <p:spPr bwMode="auto">
          <a:xfrm>
            <a:off x="1136650" y="3227388"/>
            <a:ext cx="112713" cy="182562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华文中宋" panose="02010600040101010101" pitchFamily="2" charset="-122"/>
              </a:rPr>
              <a:t>C</a:t>
            </a:r>
            <a:endParaRPr kumimoji="0" lang="en-US" altLang="zh-CN" sz="2000" b="1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华文中宋" panose="02010600040101010101" pitchFamily="2" charset="-122"/>
            </a:endParaRPr>
          </a:p>
        </p:txBody>
      </p:sp>
      <p:sp>
        <p:nvSpPr>
          <p:cNvPr id="32863" name="Rectangle 94"/>
          <p:cNvSpPr>
            <a:spLocks noChangeArrowheads="1"/>
          </p:cNvSpPr>
          <p:nvPr/>
        </p:nvSpPr>
        <p:spPr bwMode="auto">
          <a:xfrm>
            <a:off x="1574800" y="2041525"/>
            <a:ext cx="90488" cy="182563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华文中宋" panose="02010600040101010101" pitchFamily="2" charset="-122"/>
              </a:rPr>
              <a:t>D</a:t>
            </a:r>
            <a:endParaRPr kumimoji="0" lang="en-US" altLang="zh-CN" sz="2000" b="1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华文中宋" panose="02010600040101010101" pitchFamily="2" charset="-122"/>
            </a:endParaRPr>
          </a:p>
        </p:txBody>
      </p:sp>
      <p:sp>
        <p:nvSpPr>
          <p:cNvPr id="32864" name="Rectangle 95"/>
          <p:cNvSpPr>
            <a:spLocks noChangeArrowheads="1"/>
          </p:cNvSpPr>
          <p:nvPr/>
        </p:nvSpPr>
        <p:spPr bwMode="auto">
          <a:xfrm>
            <a:off x="1136650" y="4662488"/>
            <a:ext cx="103188" cy="182562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华文中宋" panose="02010600040101010101" pitchFamily="2" charset="-122"/>
              </a:rPr>
              <a:t>A</a:t>
            </a:r>
            <a:endParaRPr kumimoji="0" lang="en-US" altLang="zh-CN" sz="2000" b="1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华文中宋" panose="02010600040101010101" pitchFamily="2" charset="-122"/>
            </a:endParaRPr>
          </a:p>
        </p:txBody>
      </p:sp>
      <p:sp>
        <p:nvSpPr>
          <p:cNvPr id="97" name="Rectangle 2"/>
          <p:cNvSpPr txBox="1">
            <a:spLocks noChangeArrowheads="1"/>
          </p:cNvSpPr>
          <p:nvPr/>
        </p:nvSpPr>
        <p:spPr bwMode="auto">
          <a:xfrm>
            <a:off x="5219700" y="150813"/>
            <a:ext cx="378618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kern="1200">
                <a:solidFill>
                  <a:schemeClr val="tx2"/>
                </a:solidFill>
                <a:latin typeface="+mj-lt"/>
                <a:ea typeface="+mj-ea"/>
                <a:cs typeface="黑体" charset="0"/>
                <a:sym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r" eaLnBrk="1" hangingPunct="1"/>
            <a:r>
              <a:rPr kumimoji="0" lang="zh-CN" altLang="en-US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信号描述示例</a:t>
            </a:r>
            <a:endParaRPr kumimoji="0" lang="zh-CN" altLang="en-US" dirty="0"/>
          </a:p>
        </p:txBody>
      </p:sp>
    </p:spTree>
  </p:cSld>
  <p:clrMapOvr>
    <a:masterClrMapping/>
  </p:clrMapOvr>
  <p:transition advTm="312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E71D1CFE-1886-46F9-B3E6-836C4DA8CF3C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41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12938" y="1844674"/>
            <a:ext cx="5334000" cy="4098853"/>
          </a:xfrm>
        </p:spPr>
        <p:txBody>
          <a:bodyPr/>
          <a:lstStyle/>
          <a:p>
            <a:pPr marL="342900" indent="-342900" algn="l" eaLnBrk="1" hangingPunct="1">
              <a:lnSpc>
                <a:spcPct val="150000"/>
              </a:lnSpc>
              <a:spcBef>
                <a:spcPts val="1200"/>
              </a:spcBef>
              <a:buFontTx/>
              <a:buChar char="•"/>
            </a:pPr>
            <a:r>
              <a:rPr kumimoji="0" lang="zh-CN" altLang="en-US" sz="3200" b="1" dirty="0">
                <a:solidFill>
                  <a:schemeClr val="bg1"/>
                </a:solidFill>
              </a:rPr>
              <a:t>信号的概念</a:t>
            </a:r>
            <a:endParaRPr kumimoji="0" lang="en-US" altLang="zh-CN" sz="3200" b="1" dirty="0">
              <a:solidFill>
                <a:schemeClr val="bg1"/>
              </a:solidFill>
            </a:endParaRPr>
          </a:p>
          <a:p>
            <a:pPr marL="342900" indent="-342900" algn="l" eaLnBrk="1" hangingPunct="1">
              <a:lnSpc>
                <a:spcPct val="150000"/>
              </a:lnSpc>
              <a:spcBef>
                <a:spcPts val="1200"/>
              </a:spcBef>
              <a:buFontTx/>
              <a:buChar char="•"/>
            </a:pPr>
            <a:r>
              <a:rPr kumimoji="0" lang="zh-CN" altLang="en-US" sz="3200" b="1" dirty="0">
                <a:solidFill>
                  <a:schemeClr val="bg1"/>
                </a:solidFill>
              </a:rPr>
              <a:t>信号的描述</a:t>
            </a:r>
            <a:endParaRPr kumimoji="0" lang="en-US" altLang="zh-CN" sz="3200" b="1" dirty="0">
              <a:solidFill>
                <a:schemeClr val="bg1"/>
              </a:solidFill>
            </a:endParaRPr>
          </a:p>
          <a:p>
            <a:pPr marL="342900" indent="-342900" algn="l" eaLnBrk="1" hangingPunct="1">
              <a:lnSpc>
                <a:spcPct val="150000"/>
              </a:lnSpc>
              <a:spcBef>
                <a:spcPts val="1200"/>
              </a:spcBef>
              <a:buFontTx/>
              <a:buChar char="•"/>
            </a:pPr>
            <a:r>
              <a:rPr kumimoji="0" lang="zh-CN" altLang="en-US" sz="3200" b="1" dirty="0">
                <a:solidFill>
                  <a:srgbClr val="FF0000"/>
                </a:solidFill>
              </a:rPr>
              <a:t>欧拉公式</a:t>
            </a:r>
            <a:endParaRPr kumimoji="0" lang="en-US" altLang="zh-CN" sz="3200" b="1" dirty="0">
              <a:solidFill>
                <a:srgbClr val="FF0000"/>
              </a:solidFill>
            </a:endParaRPr>
          </a:p>
          <a:p>
            <a:pPr marL="342900" indent="-342900" algn="l" eaLnBrk="1" hangingPunct="1">
              <a:lnSpc>
                <a:spcPct val="150000"/>
              </a:lnSpc>
              <a:spcBef>
                <a:spcPts val="1200"/>
              </a:spcBef>
              <a:buFontTx/>
              <a:buChar char="•"/>
            </a:pPr>
            <a:r>
              <a:rPr kumimoji="0" lang="zh-CN" altLang="en-US" sz="3200" b="1" dirty="0">
                <a:solidFill>
                  <a:schemeClr val="bg1"/>
                </a:solidFill>
              </a:rPr>
              <a:t>函数分解</a:t>
            </a:r>
            <a:endParaRPr kumimoji="0" lang="en-US" altLang="zh-CN" sz="3200" b="1" dirty="0">
              <a:solidFill>
                <a:schemeClr val="bg1"/>
              </a:solidFill>
            </a:endParaRPr>
          </a:p>
        </p:txBody>
      </p:sp>
      <p:sp>
        <p:nvSpPr>
          <p:cNvPr id="13316" name="Text Box 4"/>
          <p:cNvSpPr>
            <a:spLocks noChangeArrowheads="1"/>
          </p:cNvSpPr>
          <p:nvPr/>
        </p:nvSpPr>
        <p:spPr bwMode="auto">
          <a:xfrm>
            <a:off x="58738" y="190500"/>
            <a:ext cx="88884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zh-CN" altLang="en-US" sz="3600">
                <a:solidFill>
                  <a:srgbClr val="80008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第一章 信号的基本概念与数学基础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2735726"/>
      </p:ext>
    </p:extLst>
  </p:cSld>
  <p:clrMapOvr>
    <a:masterClrMapping/>
  </p:clrMapOvr>
  <p:transition advTm="11078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D6CAB10B-9075-46AB-AE2A-AD1D3E2E5730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42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34819" name="Text Box 7"/>
          <p:cNvSpPr>
            <a:spLocks noChangeArrowheads="1"/>
          </p:cNvSpPr>
          <p:nvPr/>
        </p:nvSpPr>
        <p:spPr bwMode="auto">
          <a:xfrm>
            <a:off x="792163" y="1054100"/>
            <a:ext cx="3873500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marL="457200" indent="-4572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</a:pPr>
            <a:r>
              <a:rPr kumimoji="0" lang="zh-CN" altLang="en-US" sz="2800">
                <a:solidFill>
                  <a:schemeClr val="bg1"/>
                </a:solidFill>
              </a:rPr>
              <a:t>实值信号与复值信号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40968" name="Text Box 8"/>
          <p:cNvSpPr>
            <a:spLocks noChangeArrowheads="1"/>
          </p:cNvSpPr>
          <p:nvPr/>
        </p:nvSpPr>
        <p:spPr bwMode="auto">
          <a:xfrm>
            <a:off x="2240811" y="2373640"/>
            <a:ext cx="4849702" cy="1171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8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如果信号的取值是实数，</a:t>
            </a:r>
            <a:endParaRPr kumimoji="0" lang="en-US" altLang="zh-CN" sz="28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华文楷体" panose="02010600040101010101" pitchFamily="2" charset="-122"/>
            </a:endParaRPr>
          </a:p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8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则称为实值信号，简称实信号</a:t>
            </a:r>
            <a:endParaRPr kumimoji="0" lang="zh-CN" altLang="en-US" sz="2800" b="1" dirty="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40969" name="Text Box 9"/>
          <p:cNvSpPr>
            <a:spLocks noChangeArrowheads="1"/>
          </p:cNvSpPr>
          <p:nvPr/>
        </p:nvSpPr>
        <p:spPr bwMode="auto">
          <a:xfrm>
            <a:off x="2240811" y="4127480"/>
            <a:ext cx="4849702" cy="1171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8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如果信号的取值是复数，</a:t>
            </a:r>
            <a:endParaRPr kumimoji="0" lang="en-US" altLang="zh-CN" sz="28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华文楷体" panose="02010600040101010101" pitchFamily="2" charset="-122"/>
            </a:endParaRPr>
          </a:p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8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则称为复值信号，简称复信号</a:t>
            </a:r>
            <a:endParaRPr kumimoji="0" lang="zh-CN" altLang="en-US" sz="2800" b="1" dirty="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792163" y="150813"/>
            <a:ext cx="82137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kern="1200">
                <a:solidFill>
                  <a:schemeClr val="tx2"/>
                </a:solidFill>
                <a:latin typeface="+mj-lt"/>
                <a:ea typeface="+mj-ea"/>
                <a:cs typeface="黑体" charset="0"/>
                <a:sym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r"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欧拉公式：复值信号的定义</a:t>
            </a:r>
            <a:endParaRPr kumimoji="0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9601831"/>
      </p:ext>
    </p:extLst>
  </p:cSld>
  <p:clrMapOvr>
    <a:masterClrMapping/>
  </p:clrMapOvr>
  <p:transition advTm="578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74BC6C19-87EE-4E43-A8C0-DE575819DD83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43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37891" name="Text Box 7"/>
          <p:cNvSpPr>
            <a:spLocks noChangeArrowheads="1"/>
          </p:cNvSpPr>
          <p:nvPr/>
        </p:nvSpPr>
        <p:spPr bwMode="auto">
          <a:xfrm>
            <a:off x="885825" y="1054100"/>
            <a:ext cx="2079625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marL="457200" indent="-4572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</a:pPr>
            <a:r>
              <a:rPr kumimoji="0" lang="zh-CN" altLang="en-US" sz="2800">
                <a:solidFill>
                  <a:schemeClr val="bg1"/>
                </a:solidFill>
              </a:rPr>
              <a:t>欧拉公式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37892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5840413" y="152400"/>
            <a:ext cx="3124200" cy="685800"/>
          </a:xfrm>
        </p:spPr>
        <p:txBody>
          <a:bodyPr/>
          <a:lstStyle/>
          <a:p>
            <a:pPr algn="r" eaLnBrk="1" hangingPunct="1"/>
            <a:r>
              <a:rPr kumimoji="0" lang="zh-CN" altLang="en-US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欧拉公式</a:t>
            </a:r>
            <a:endParaRPr kumimoji="0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CC59125-2DC0-064F-B7D0-75E3B1EF47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1525" b="77048"/>
          <a:stretch/>
        </p:blipFill>
        <p:spPr>
          <a:xfrm>
            <a:off x="1498688" y="1918981"/>
            <a:ext cx="5098904" cy="60199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34FB354-0473-1147-93B0-0F3A0860B3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" t="22759" r="-1"/>
          <a:stretch/>
        </p:blipFill>
        <p:spPr>
          <a:xfrm>
            <a:off x="2039863" y="2644639"/>
            <a:ext cx="4557729" cy="202592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108FCC3-5D09-794F-9B24-32F92AD67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320" y="4864899"/>
            <a:ext cx="2304984" cy="712828"/>
          </a:xfrm>
          <a:prstGeom prst="rect">
            <a:avLst/>
          </a:prstGeom>
        </p:spPr>
      </p:pic>
    </p:spTree>
  </p:cSld>
  <p:clrMapOvr>
    <a:masterClrMapping/>
  </p:clrMapOvr>
  <p:transition advTm="578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FA181AC5-3B6F-4A6D-9767-0273518BFA65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44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44035" name="Text Box 7"/>
          <p:cNvSpPr>
            <a:spLocks noChangeArrowheads="1"/>
          </p:cNvSpPr>
          <p:nvPr/>
        </p:nvSpPr>
        <p:spPr bwMode="auto">
          <a:xfrm>
            <a:off x="423863" y="1015808"/>
            <a:ext cx="8478837" cy="5696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marL="457200" indent="-4572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1200150" indent="-4572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</a:pPr>
            <a:r>
              <a:rPr kumimoji="0" lang="zh-CN" altLang="en-US" sz="2800" dirty="0">
                <a:solidFill>
                  <a:srgbClr val="000000"/>
                </a:solidFill>
              </a:rPr>
              <a:t>欧拉公式的</a:t>
            </a:r>
            <a:r>
              <a:rPr kumimoji="0" lang="zh-Hans" altLang="en-US" sz="2800" dirty="0">
                <a:solidFill>
                  <a:srgbClr val="000000"/>
                </a:solidFill>
              </a:rPr>
              <a:t>理解</a:t>
            </a:r>
            <a:r>
              <a:rPr kumimoji="0" lang="zh-CN" altLang="en-US" sz="2800" dirty="0">
                <a:solidFill>
                  <a:srgbClr val="000000"/>
                </a:solidFill>
              </a:rPr>
              <a:t>（方法一）    </a:t>
            </a:r>
            <a:endParaRPr kumimoji="0" lang="en-US" altLang="zh-CN" sz="2800" dirty="0">
              <a:solidFill>
                <a:srgbClr val="000000"/>
              </a:solidFill>
            </a:endParaRPr>
          </a:p>
          <a:p>
            <a:pPr marL="0" indent="0"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800" dirty="0">
                <a:solidFill>
                  <a:srgbClr val="000000"/>
                </a:solidFill>
                <a:ea typeface="方正姚体" panose="02010601030101010101" pitchFamily="2" charset="-122"/>
              </a:rPr>
              <a:t>泰勒级数法</a:t>
            </a:r>
            <a:endParaRPr kumimoji="0" lang="en-US" altLang="zh-CN" sz="2800" dirty="0">
              <a:solidFill>
                <a:srgbClr val="000000"/>
              </a:solidFill>
              <a:ea typeface="方正姚体" panose="02010601030101010101" pitchFamily="2" charset="-122"/>
            </a:endParaRPr>
          </a:p>
          <a:p>
            <a:pPr marL="0" indent="0" eaLnBrk="1" hangingPunct="1">
              <a:spcBef>
                <a:spcPct val="50000"/>
              </a:spcBef>
              <a:buClrTx/>
              <a:buFontTx/>
              <a:buNone/>
            </a:pPr>
            <a:endParaRPr kumimoji="0" lang="en-US" altLang="zh-CN" sz="2800" dirty="0">
              <a:solidFill>
                <a:srgbClr val="000000"/>
              </a:solidFill>
              <a:ea typeface="方正姚体" panose="02010601030101010101" pitchFamily="2" charset="-122"/>
            </a:endParaRPr>
          </a:p>
          <a:p>
            <a:pPr marL="0" indent="0" eaLnBrk="1" hangingPunct="1">
              <a:spcBef>
                <a:spcPct val="50000"/>
              </a:spcBef>
              <a:buClrTx/>
              <a:buFontTx/>
              <a:buNone/>
            </a:pPr>
            <a:endParaRPr kumimoji="0" lang="en-US" altLang="zh-CN" sz="2800" dirty="0">
              <a:solidFill>
                <a:srgbClr val="000000"/>
              </a:solidFill>
              <a:ea typeface="方正姚体" panose="02010601030101010101" pitchFamily="2" charset="-122"/>
            </a:endParaRPr>
          </a:p>
          <a:p>
            <a:pPr marL="0" indent="0" eaLnBrk="1" hangingPunct="1">
              <a:spcBef>
                <a:spcPct val="50000"/>
              </a:spcBef>
              <a:buClrTx/>
              <a:buFontTx/>
              <a:buNone/>
            </a:pPr>
            <a:endParaRPr kumimoji="0" lang="en-US" altLang="zh-CN" sz="2800" dirty="0">
              <a:solidFill>
                <a:srgbClr val="000000"/>
              </a:solidFill>
              <a:ea typeface="方正姚体" panose="02010601030101010101" pitchFamily="2" charset="-122"/>
            </a:endParaRPr>
          </a:p>
          <a:p>
            <a:pPr marL="0" indent="0" eaLnBrk="1" hangingPunct="1">
              <a:spcBef>
                <a:spcPct val="50000"/>
              </a:spcBef>
              <a:buClrTx/>
              <a:buFontTx/>
              <a:buNone/>
            </a:pPr>
            <a:endParaRPr kumimoji="0" lang="en-US" altLang="zh-CN" sz="2800" dirty="0">
              <a:solidFill>
                <a:srgbClr val="000000"/>
              </a:solidFill>
              <a:ea typeface="方正姚体" panose="02010601030101010101" pitchFamily="2" charset="-122"/>
            </a:endParaRPr>
          </a:p>
          <a:p>
            <a:pPr marL="0" indent="0"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2800" dirty="0">
                <a:solidFill>
                  <a:srgbClr val="000000"/>
                </a:solidFill>
                <a:ea typeface="方正姚体" panose="02010601030101010101" pitchFamily="2" charset="-122"/>
              </a:rPr>
              <a:t>欧拉公式</a:t>
            </a:r>
            <a:endParaRPr kumimoji="0" lang="en-US" altLang="zh-CN" sz="2800" dirty="0">
              <a:solidFill>
                <a:srgbClr val="000000"/>
              </a:solidFill>
              <a:ea typeface="方正姚体" panose="02010601030101010101" pitchFamily="2" charset="-122"/>
            </a:endParaRPr>
          </a:p>
          <a:p>
            <a:pPr lvl="1" eaLnBrk="1" hangingPunct="1">
              <a:spcBef>
                <a:spcPct val="50000"/>
              </a:spcBef>
              <a:buClrTx/>
              <a:buFontTx/>
              <a:buNone/>
            </a:pPr>
            <a:endParaRPr kumimoji="0" lang="en-US" altLang="zh-CN" sz="2800" dirty="0">
              <a:solidFill>
                <a:srgbClr val="000000"/>
              </a:solidFill>
              <a:ea typeface="方正姚体" panose="02010601030101010101" pitchFamily="2" charset="-122"/>
            </a:endParaRPr>
          </a:p>
          <a:p>
            <a:pPr lvl="1" eaLnBrk="1" hangingPunct="1">
              <a:spcBef>
                <a:spcPct val="50000"/>
              </a:spcBef>
              <a:buClrTx/>
              <a:buFontTx/>
              <a:buNone/>
            </a:pPr>
            <a:endParaRPr kumimoji="0" lang="en-US" altLang="zh-CN" sz="2800" dirty="0">
              <a:solidFill>
                <a:srgbClr val="000000"/>
              </a:solidFill>
              <a:ea typeface="方正姚体" panose="02010601030101010101" pitchFamily="2" charset="-122"/>
            </a:endParaRPr>
          </a:p>
        </p:txBody>
      </p:sp>
      <p:sp>
        <p:nvSpPr>
          <p:cNvPr id="44036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5840413" y="152400"/>
            <a:ext cx="3124200" cy="685800"/>
          </a:xfrm>
        </p:spPr>
        <p:txBody>
          <a:bodyPr/>
          <a:lstStyle/>
          <a:p>
            <a:pPr algn="r" eaLnBrk="1" hangingPunct="1"/>
            <a:r>
              <a:rPr kumimoji="0" lang="zh-CN" altLang="en-US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欧拉公式</a:t>
            </a:r>
            <a:endParaRPr kumimoji="0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84FC975-0C47-4B48-9886-571456C9D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1525" b="77048"/>
          <a:stretch/>
        </p:blipFill>
        <p:spPr>
          <a:xfrm>
            <a:off x="2065582" y="5690884"/>
            <a:ext cx="4601858" cy="54331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72E007E-2253-1F43-8B6D-96EC46C98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712" y="2101888"/>
            <a:ext cx="5073025" cy="272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83037"/>
      </p:ext>
    </p:extLst>
  </p:cSld>
  <p:clrMapOvr>
    <a:masterClrMapping/>
  </p:clrMapOvr>
  <p:transition advTm="578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02E66D8F-BF58-45C6-BA62-A9C21C122D8C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45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39939" name="Text Box 7"/>
          <p:cNvSpPr>
            <a:spLocks noChangeArrowheads="1"/>
          </p:cNvSpPr>
          <p:nvPr/>
        </p:nvSpPr>
        <p:spPr bwMode="auto">
          <a:xfrm>
            <a:off x="1009650" y="1157288"/>
            <a:ext cx="24384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marL="457200" indent="-4572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</a:pPr>
            <a:r>
              <a:rPr kumimoji="0" lang="zh-CN" altLang="en-US" sz="2800">
                <a:solidFill>
                  <a:schemeClr val="bg1"/>
                </a:solidFill>
              </a:rPr>
              <a:t>实数与复数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39940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5840413" y="152400"/>
            <a:ext cx="3124200" cy="685800"/>
          </a:xfrm>
        </p:spPr>
        <p:txBody>
          <a:bodyPr/>
          <a:lstStyle/>
          <a:p>
            <a:pPr algn="r" eaLnBrk="1" hangingPunct="1"/>
            <a:r>
              <a:rPr kumimoji="0" lang="zh-CN" altLang="en-US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欧拉公式</a:t>
            </a:r>
            <a:endParaRPr kumimoji="0" lang="zh-CN" altLang="en-US"/>
          </a:p>
        </p:txBody>
      </p:sp>
      <p:pic>
        <p:nvPicPr>
          <p:cNvPr id="39941" name="Picture 2" descr="http://pic4.zhimg.com/8307ff7d73681da79ad77cc09e71a28f_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1" t="4251" r="2104" b="25626"/>
          <a:stretch>
            <a:fillRect/>
          </a:stretch>
        </p:blipFill>
        <p:spPr bwMode="auto">
          <a:xfrm>
            <a:off x="1466850" y="2451100"/>
            <a:ext cx="5935663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6184092"/>
      </p:ext>
    </p:extLst>
  </p:cSld>
  <p:clrMapOvr>
    <a:masterClrMapping/>
  </p:clrMapOvr>
  <p:transition advTm="578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FAD02635-31FA-403C-9E60-AD1CD66818DC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46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40963" name="Text Box 7"/>
          <p:cNvSpPr>
            <a:spLocks noChangeArrowheads="1"/>
          </p:cNvSpPr>
          <p:nvPr/>
        </p:nvSpPr>
        <p:spPr bwMode="auto">
          <a:xfrm>
            <a:off x="885825" y="1054100"/>
            <a:ext cx="2079625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marL="457200" indent="-4572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</a:pPr>
            <a:r>
              <a:rPr kumimoji="0" lang="zh-CN" altLang="en-US" sz="2800" dirty="0">
                <a:solidFill>
                  <a:schemeClr val="bg1"/>
                </a:solidFill>
              </a:rPr>
              <a:t>欧拉公式</a:t>
            </a:r>
            <a:endParaRPr kumimoji="0" lang="zh-CN" altLang="en-US" sz="2400" dirty="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pic>
        <p:nvPicPr>
          <p:cNvPr id="40965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650" y="1316038"/>
            <a:ext cx="5429250" cy="535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792163" y="150813"/>
            <a:ext cx="82137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kern="1200">
                <a:solidFill>
                  <a:schemeClr val="tx2"/>
                </a:solidFill>
                <a:latin typeface="+mj-lt"/>
                <a:ea typeface="+mj-ea"/>
                <a:cs typeface="黑体" charset="0"/>
                <a:sym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r"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欧拉公式：复值信号的图示</a:t>
            </a:r>
            <a:endParaRPr kumimoji="0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480762"/>
      </p:ext>
    </p:extLst>
  </p:cSld>
  <p:clrMapOvr>
    <a:masterClrMapping/>
  </p:clrMapOvr>
  <p:transition advTm="578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6536DB9E-9D2E-4FE2-B4DA-2C808E5B44FF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47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pic>
        <p:nvPicPr>
          <p:cNvPr id="41988" name="Picture 4" descr="http://pic2.zhimg.com/3af2b68b0bc9802a3cce9d6f56f3bbf1_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63" y="1892300"/>
            <a:ext cx="8382000" cy="418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9" name="Text Box 7"/>
          <p:cNvSpPr>
            <a:spLocks noChangeArrowheads="1"/>
          </p:cNvSpPr>
          <p:nvPr/>
        </p:nvSpPr>
        <p:spPr bwMode="auto">
          <a:xfrm>
            <a:off x="954304" y="1216671"/>
            <a:ext cx="712351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marL="457200" indent="-4572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</a:pPr>
            <a:r>
              <a:rPr kumimoji="0" lang="en-US" altLang="zh-CN" sz="3600" i="1" baseline="30000" dirty="0">
                <a:solidFill>
                  <a:schemeClr val="bg1"/>
                </a:solidFill>
                <a:latin typeface="Script MT Bold" panose="03040602040607080904" pitchFamily="66" charset="0"/>
              </a:rPr>
              <a:t> </a:t>
            </a:r>
            <a:endParaRPr kumimoji="0" lang="zh-CN" altLang="en-US" sz="3600" i="1" baseline="30000" dirty="0">
              <a:solidFill>
                <a:srgbClr val="FFFF00"/>
              </a:solidFill>
              <a:latin typeface="Script MT Bold" panose="03040602040607080904" pitchFamily="66" charset="0"/>
              <a:ea typeface="方正姚体" panose="02010601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5440D20-2CA9-3C42-BDAF-7A54CD48E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496" y="5384744"/>
            <a:ext cx="2469626" cy="349240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792163" y="150813"/>
            <a:ext cx="82137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kern="1200">
                <a:solidFill>
                  <a:schemeClr val="tx2"/>
                </a:solidFill>
                <a:latin typeface="+mj-lt"/>
                <a:ea typeface="+mj-ea"/>
                <a:cs typeface="黑体" charset="0"/>
                <a:sym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r"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欧拉公式：复值信号的图示</a:t>
            </a:r>
            <a:endParaRPr kumimoji="0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0CD1B7-126C-9948-B41A-F21F58F26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155" y="1022498"/>
            <a:ext cx="635000" cy="571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2730587-87C1-5A41-8AE2-63297BB1E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5290" y="5453841"/>
            <a:ext cx="3000746" cy="4919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6CEA7A0-B088-914B-9AAD-AB35273841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1648939" y="4822102"/>
            <a:ext cx="796372" cy="55878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0ABFA1B-92A5-0945-88BC-281CC24A30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7016680" y="5201068"/>
            <a:ext cx="875475" cy="55878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60BDC6A-00D0-2848-BF0F-DD0116C254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467" r="45273" b="-5478"/>
          <a:stretch/>
        </p:blipFill>
        <p:spPr>
          <a:xfrm>
            <a:off x="1778818" y="4961585"/>
            <a:ext cx="908024" cy="51887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864A291-226D-5147-883A-11C744C883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483" b="-1993"/>
          <a:stretch/>
        </p:blipFill>
        <p:spPr>
          <a:xfrm>
            <a:off x="7041563" y="5308498"/>
            <a:ext cx="825708" cy="50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57382"/>
      </p:ext>
    </p:extLst>
  </p:cSld>
  <p:clrMapOvr>
    <a:masterClrMapping/>
  </p:clrMapOvr>
  <p:transition advTm="578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DD92EDD8-7A2F-4C99-B8E0-429C9BD11211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48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pic>
        <p:nvPicPr>
          <p:cNvPr id="35843" name="Picture 2" descr="http://pic1.zhimg.com/78ed7fd1c151b358445ef5697af9c6b0_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463" y="1054100"/>
            <a:ext cx="5410200" cy="580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Text Box 7"/>
          <p:cNvSpPr>
            <a:spLocks noChangeArrowheads="1"/>
          </p:cNvSpPr>
          <p:nvPr/>
        </p:nvSpPr>
        <p:spPr bwMode="auto">
          <a:xfrm>
            <a:off x="241300" y="984320"/>
            <a:ext cx="3598863" cy="3418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marL="457200" indent="-4572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</a:pPr>
            <a:r>
              <a:rPr lang="zh-CN" altLang="en-US" sz="2400" dirty="0">
                <a:solidFill>
                  <a:schemeClr val="bg1"/>
                </a:solidFill>
              </a:rPr>
              <a:t>难点：如何统一描述电场与磁场信号？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eaLnBrk="1" hangingPunct="1">
              <a:spcBef>
                <a:spcPct val="50000"/>
              </a:spcBef>
              <a:buClrTx/>
            </a:pPr>
            <a:r>
              <a:rPr lang="en-US" altLang="zh-CN" sz="2400" dirty="0">
                <a:solidFill>
                  <a:schemeClr val="bg1"/>
                </a:solidFill>
              </a:rPr>
              <a:t>Tips</a:t>
            </a:r>
            <a:r>
              <a:rPr lang="zh-CN" altLang="en-US" sz="2400" dirty="0">
                <a:solidFill>
                  <a:schemeClr val="bg1"/>
                </a:solidFill>
              </a:rPr>
              <a:t>：电场与磁场</a:t>
            </a:r>
            <a:r>
              <a:rPr lang="en-US" altLang="zh-CN" sz="2400" dirty="0">
                <a:solidFill>
                  <a:schemeClr val="bg1"/>
                </a:solidFill>
              </a:rPr>
              <a:t>90</a:t>
            </a:r>
            <a:r>
              <a:rPr lang="zh-CN" altLang="en-US" sz="2400" dirty="0">
                <a:solidFill>
                  <a:schemeClr val="bg1"/>
                </a:solidFill>
              </a:rPr>
              <a:t>度垂直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eaLnBrk="1" hangingPunct="1">
              <a:spcBef>
                <a:spcPct val="50000"/>
              </a:spcBef>
              <a:buClrTx/>
            </a:pPr>
            <a:r>
              <a:rPr lang="zh-CN" altLang="en-US" sz="2400" dirty="0">
                <a:solidFill>
                  <a:schemeClr val="bg1"/>
                </a:solidFill>
              </a:rPr>
              <a:t>解决方案：用复值信号的实数部分和虚数部分分别表示电场与磁场信号。</a:t>
            </a:r>
            <a:endParaRPr kumimoji="0" lang="zh-CN" altLang="en-US" sz="2400" dirty="0">
              <a:solidFill>
                <a:schemeClr val="bg1"/>
              </a:solidFill>
              <a:ea typeface="方正姚体" panose="02010601030101010101" pitchFamily="2" charset="-122"/>
            </a:endParaRPr>
          </a:p>
        </p:txBody>
      </p:sp>
      <p:sp>
        <p:nvSpPr>
          <p:cNvPr id="6" name="Text Box 7"/>
          <p:cNvSpPr>
            <a:spLocks noChangeArrowheads="1"/>
          </p:cNvSpPr>
          <p:nvPr/>
        </p:nvSpPr>
        <p:spPr bwMode="auto">
          <a:xfrm>
            <a:off x="311272" y="5389742"/>
            <a:ext cx="3598863" cy="833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marL="457200" indent="-4572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</a:pPr>
            <a:r>
              <a:rPr lang="zh-CN" altLang="en-US" sz="2400" dirty="0">
                <a:solidFill>
                  <a:srgbClr val="00B0F0"/>
                </a:solidFill>
              </a:rPr>
              <a:t>电场与磁场可以用</a:t>
            </a:r>
            <a:r>
              <a:rPr lang="zh-CN" altLang="en-US" sz="2400" dirty="0">
                <a:solidFill>
                  <a:schemeClr val="accent2"/>
                </a:solidFill>
              </a:rPr>
              <a:t>复数</a:t>
            </a:r>
            <a:r>
              <a:rPr lang="zh-CN" altLang="en-US" sz="2400" dirty="0">
                <a:solidFill>
                  <a:srgbClr val="00B0F0"/>
                </a:solidFill>
              </a:rPr>
              <a:t>完美地表示！</a:t>
            </a:r>
            <a:endParaRPr lang="en-US" altLang="zh-CN" sz="2400" dirty="0">
              <a:solidFill>
                <a:srgbClr val="00B0F0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792163" y="150813"/>
            <a:ext cx="82137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kern="1200">
                <a:solidFill>
                  <a:schemeClr val="tx2"/>
                </a:solidFill>
                <a:latin typeface="+mj-lt"/>
                <a:ea typeface="+mj-ea"/>
                <a:cs typeface="黑体" charset="0"/>
                <a:sym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r"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欧拉公式：复值信号的应用</a:t>
            </a:r>
            <a:endParaRPr kumimoji="0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0679789"/>
      </p:ext>
    </p:extLst>
  </p:cSld>
  <p:clrMapOvr>
    <a:masterClrMapping/>
  </p:clrMapOvr>
  <p:transition advTm="578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FA181AC5-3B6F-4A6D-9767-0273518BFA65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49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44035" name="Text Box 7"/>
          <p:cNvSpPr>
            <a:spLocks noChangeArrowheads="1"/>
          </p:cNvSpPr>
          <p:nvPr/>
        </p:nvSpPr>
        <p:spPr bwMode="auto">
          <a:xfrm>
            <a:off x="471350" y="1224225"/>
            <a:ext cx="8478837" cy="486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marL="457200" indent="-4572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1200150" indent="-4572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</a:pPr>
            <a:r>
              <a:rPr kumimoji="0" lang="zh-CN" altLang="en-US" sz="2800" dirty="0">
                <a:solidFill>
                  <a:srgbClr val="000000"/>
                </a:solidFill>
              </a:rPr>
              <a:t>欧拉公式的</a:t>
            </a:r>
            <a:r>
              <a:rPr kumimoji="0" lang="zh-Hans" altLang="en-US" sz="2800" dirty="0">
                <a:solidFill>
                  <a:srgbClr val="000000"/>
                </a:solidFill>
              </a:rPr>
              <a:t>理解</a:t>
            </a:r>
            <a:endParaRPr kumimoji="0" lang="en-US" altLang="zh-CN" sz="2800" dirty="0">
              <a:solidFill>
                <a:srgbClr val="000000"/>
              </a:solidFill>
              <a:ea typeface="方正姚体" panose="02010601030101010101" pitchFamily="2" charset="-122"/>
            </a:endParaRPr>
          </a:p>
          <a:p>
            <a:pPr lvl="1" eaLnBrk="1" hangingPunct="1">
              <a:spcBef>
                <a:spcPct val="50000"/>
              </a:spcBef>
              <a:buClrTx/>
            </a:pPr>
            <a:r>
              <a:rPr kumimoji="0" lang="zh-CN" altLang="en-US" sz="2800" dirty="0">
                <a:solidFill>
                  <a:srgbClr val="000000"/>
                </a:solidFill>
                <a:ea typeface="方正姚体" panose="02010601030101010101" pitchFamily="2" charset="-122"/>
              </a:rPr>
              <a:t>微分法</a:t>
            </a:r>
            <a:endParaRPr kumimoji="0" lang="en-US" altLang="zh-CN" sz="2800" dirty="0">
              <a:solidFill>
                <a:srgbClr val="000000"/>
              </a:solidFill>
              <a:ea typeface="方正姚体" panose="02010601030101010101" pitchFamily="2" charset="-122"/>
            </a:endParaRPr>
          </a:p>
          <a:p>
            <a:pPr lvl="1" eaLnBrk="1" hangingPunct="1">
              <a:spcBef>
                <a:spcPct val="50000"/>
              </a:spcBef>
              <a:buClrTx/>
            </a:pPr>
            <a:endParaRPr kumimoji="0" lang="en-US" altLang="zh-CN" sz="2800" dirty="0">
              <a:solidFill>
                <a:srgbClr val="000000"/>
              </a:solidFill>
              <a:ea typeface="方正姚体" panose="02010601030101010101" pitchFamily="2" charset="-122"/>
            </a:endParaRPr>
          </a:p>
          <a:p>
            <a:pPr lvl="1" eaLnBrk="1" hangingPunct="1">
              <a:spcBef>
                <a:spcPct val="50000"/>
              </a:spcBef>
              <a:buClrTx/>
            </a:pPr>
            <a:endParaRPr kumimoji="0" lang="en-US" altLang="zh-CN" sz="2800" dirty="0">
              <a:solidFill>
                <a:srgbClr val="000000"/>
              </a:solidFill>
              <a:ea typeface="方正姚体" panose="02010601030101010101" pitchFamily="2" charset="-122"/>
            </a:endParaRPr>
          </a:p>
          <a:p>
            <a:pPr lvl="1" eaLnBrk="1" hangingPunct="1">
              <a:spcBef>
                <a:spcPct val="50000"/>
              </a:spcBef>
              <a:buClrTx/>
            </a:pPr>
            <a:endParaRPr kumimoji="0" lang="en-US" altLang="zh-CN" sz="2800" dirty="0">
              <a:solidFill>
                <a:srgbClr val="000000"/>
              </a:solidFill>
              <a:ea typeface="方正姚体" panose="02010601030101010101" pitchFamily="2" charset="-122"/>
            </a:endParaRPr>
          </a:p>
          <a:p>
            <a:pPr marL="742950" lvl="1" indent="0" eaLnBrk="1" hangingPunct="1">
              <a:spcBef>
                <a:spcPct val="50000"/>
              </a:spcBef>
              <a:buClrTx/>
              <a:buFontTx/>
              <a:buNone/>
            </a:pPr>
            <a:endParaRPr kumimoji="0" lang="en-US" altLang="zh-CN" sz="2800" dirty="0">
              <a:solidFill>
                <a:srgbClr val="000000"/>
              </a:solidFill>
              <a:ea typeface="方正姚体" panose="02010601030101010101" pitchFamily="2" charset="-122"/>
            </a:endParaRPr>
          </a:p>
          <a:p>
            <a:pPr marL="742950" lvl="1" indent="0" eaLnBrk="1" hangingPunct="1">
              <a:spcBef>
                <a:spcPct val="50000"/>
              </a:spcBef>
              <a:buClrTx/>
              <a:buNone/>
            </a:pPr>
            <a:endParaRPr kumimoji="0" lang="en-US" altLang="zh-CN" sz="2400" dirty="0">
              <a:solidFill>
                <a:srgbClr val="00B050"/>
              </a:solidFill>
            </a:endParaRPr>
          </a:p>
          <a:p>
            <a:pPr lvl="1" eaLnBrk="1" hangingPunct="1">
              <a:spcBef>
                <a:spcPct val="50000"/>
              </a:spcBef>
              <a:buClrTx/>
            </a:pPr>
            <a:endParaRPr kumimoji="0" lang="zh-CN" altLang="en-US" sz="2400" dirty="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44036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5840413" y="152400"/>
            <a:ext cx="3124200" cy="685800"/>
          </a:xfrm>
        </p:spPr>
        <p:txBody>
          <a:bodyPr/>
          <a:lstStyle/>
          <a:p>
            <a:pPr algn="r"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欧拉公式</a:t>
            </a:r>
            <a:endParaRPr kumimoji="0" lang="zh-CN" altLang="en-US" dirty="0"/>
          </a:p>
        </p:txBody>
      </p:sp>
      <p:pic>
        <p:nvPicPr>
          <p:cNvPr id="44039" name="Picture 12" descr="f(x)=\frac{\cos x+i\sin x}{e^{ix}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584" y="1934273"/>
            <a:ext cx="1975636" cy="514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9">
            <a:extLst>
              <a:ext uri="{FF2B5EF4-FFF2-40B4-BE49-F238E27FC236}">
                <a16:creationId xmlns:a16="http://schemas.microsoft.com/office/drawing/2014/main" id="{1F6B15B9-FF08-6B4C-92B7-9F6A776A0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1398" y="2810410"/>
            <a:ext cx="4955203" cy="424732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buClrTx/>
              <a:buFont typeface="Wingdings" panose="05000000000000000000" pitchFamily="2" charset="2"/>
              <a:buNone/>
            </a:pPr>
            <a:r>
              <a:rPr kumimoji="0" lang="zh-CN" altLang="en-US" sz="2400" b="1" dirty="0">
                <a:solidFill>
                  <a:schemeClr val="accent2"/>
                </a:solidFill>
                <a:ea typeface="方正姚体" panose="02010601030101010101" pitchFamily="2" charset="-122"/>
              </a:rPr>
              <a:t>课堂练习</a:t>
            </a:r>
            <a:r>
              <a:rPr kumimoji="0" lang="en-US" altLang="zh-CN" sz="2400" b="1" dirty="0">
                <a:solidFill>
                  <a:schemeClr val="accent2"/>
                </a:solidFill>
                <a:ea typeface="方正姚体" panose="02010601030101010101" pitchFamily="2" charset="-122"/>
              </a:rPr>
              <a:t>1</a:t>
            </a:r>
            <a:r>
              <a:rPr kumimoji="0" lang="zh-CN" altLang="en-US" sz="2400" b="1" dirty="0">
                <a:solidFill>
                  <a:schemeClr val="accent2"/>
                </a:solidFill>
                <a:ea typeface="方正姚体" panose="02010601030101010101" pitchFamily="2" charset="-122"/>
              </a:rPr>
              <a:t>：</a:t>
            </a:r>
            <a:r>
              <a:rPr kumimoji="0" lang="zh-Hans" altLang="en-US" sz="2400" b="1" dirty="0">
                <a:solidFill>
                  <a:schemeClr val="bg1"/>
                </a:solidFill>
                <a:ea typeface="方正姚体" panose="02010601030101010101" pitchFamily="2" charset="-122"/>
              </a:rPr>
              <a:t>用微分法理解欧拉公式</a:t>
            </a:r>
            <a:endParaRPr kumimoji="0" lang="en-US" altLang="zh-CN" sz="2400" dirty="0">
              <a:solidFill>
                <a:schemeClr val="bg1"/>
              </a:solidFill>
              <a:latin typeface="+mn-lt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3228589"/>
      </p:ext>
    </p:extLst>
  </p:cSld>
  <p:clrMapOvr>
    <a:masterClrMapping/>
  </p:clrMapOvr>
  <p:transition advTm="578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A5B312D0-101C-429B-B9D7-D5D6AC18FFC7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5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9219" name="Title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kumimoji="0" lang="zh-CN" altLang="en-US" sz="3600">
                <a:solidFill>
                  <a:srgbClr val="80008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考核方式</a:t>
            </a:r>
            <a:endParaRPr kumimoji="0" lang="en-US" altLang="en-US" sz="3600">
              <a:solidFill>
                <a:srgbClr val="800080"/>
              </a:solidFill>
              <a:latin typeface="隶书" panose="02010509060101010101" pitchFamily="49" charset="-122"/>
              <a:ea typeface="隶书" panose="02010509060101010101" pitchFamily="49" charset="-122"/>
              <a:sym typeface="隶书" panose="02010509060101010101" pitchFamily="49" charset="-122"/>
            </a:endParaRPr>
          </a:p>
        </p:txBody>
      </p:sp>
      <p:sp>
        <p:nvSpPr>
          <p:cNvPr id="9220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450968" y="1403408"/>
            <a:ext cx="8318374" cy="5372100"/>
          </a:xfrm>
        </p:spPr>
        <p:txBody>
          <a:bodyPr/>
          <a:lstStyle/>
          <a:p>
            <a:pPr marL="342900" indent="-342900" algn="l">
              <a:buFontTx/>
              <a:buChar char="•"/>
            </a:pPr>
            <a:r>
              <a:rPr kumimoji="0" lang="zh-CN" altLang="en-US" sz="3200" b="1" dirty="0">
                <a:solidFill>
                  <a:schemeClr val="bg1"/>
                </a:solidFill>
              </a:rPr>
              <a:t>平时作业：</a:t>
            </a:r>
            <a:r>
              <a:rPr kumimoji="0" lang="en-US" altLang="zh-CN" sz="3200" b="1" dirty="0">
                <a:solidFill>
                  <a:schemeClr val="bg1"/>
                </a:solidFill>
              </a:rPr>
              <a:t>15%</a:t>
            </a:r>
            <a:r>
              <a:rPr kumimoji="0" lang="zh-CN" altLang="en-US" sz="3200" b="1" dirty="0">
                <a:solidFill>
                  <a:schemeClr val="bg1"/>
                </a:solidFill>
              </a:rPr>
              <a:t>（平时课堂练习</a:t>
            </a:r>
            <a:r>
              <a:rPr kumimoji="0" lang="zh-CN" altLang="en-US" sz="3200" b="1" dirty="0">
                <a:solidFill>
                  <a:srgbClr val="0000FF"/>
                </a:solidFill>
              </a:rPr>
              <a:t>适当加分</a:t>
            </a:r>
            <a:r>
              <a:rPr kumimoji="0" lang="zh-CN" altLang="en-US" sz="3200" b="1" dirty="0">
                <a:solidFill>
                  <a:schemeClr val="bg1"/>
                </a:solidFill>
              </a:rPr>
              <a:t>）</a:t>
            </a:r>
            <a:endParaRPr kumimoji="0" lang="en-US" altLang="zh-CN" sz="3200" b="1" dirty="0">
              <a:solidFill>
                <a:schemeClr val="bg1"/>
              </a:solidFill>
            </a:endParaRPr>
          </a:p>
          <a:p>
            <a:pPr marL="342900" indent="-342900" algn="l">
              <a:buFontTx/>
              <a:buChar char="•"/>
            </a:pPr>
            <a:r>
              <a:rPr kumimoji="0" lang="zh-CN" altLang="en-US" sz="3200" b="1" dirty="0">
                <a:solidFill>
                  <a:schemeClr val="bg1"/>
                </a:solidFill>
              </a:rPr>
              <a:t>课程实验：</a:t>
            </a:r>
            <a:r>
              <a:rPr kumimoji="0" lang="en-US" altLang="zh-CN" sz="3200" b="1" dirty="0">
                <a:solidFill>
                  <a:schemeClr val="bg1"/>
                </a:solidFill>
              </a:rPr>
              <a:t>15% </a:t>
            </a:r>
            <a:r>
              <a:rPr kumimoji="0" lang="zh-CN" altLang="en-US" sz="3200" b="1" dirty="0">
                <a:solidFill>
                  <a:schemeClr val="bg1"/>
                </a:solidFill>
              </a:rPr>
              <a:t>（代码填空形式）</a:t>
            </a:r>
            <a:endParaRPr kumimoji="0" lang="en-US" altLang="zh-CN" sz="3200" b="1" dirty="0">
              <a:solidFill>
                <a:schemeClr val="bg1"/>
              </a:solidFill>
            </a:endParaRPr>
          </a:p>
          <a:p>
            <a:pPr marL="1257300" lvl="2" indent="-342900" algn="l">
              <a:spcBef>
                <a:spcPts val="1200"/>
              </a:spcBef>
              <a:buFontTx/>
              <a:buChar char="•"/>
            </a:pPr>
            <a:r>
              <a:rPr kumimoji="0" lang="zh-CN" altLang="en-US" b="1" dirty="0">
                <a:solidFill>
                  <a:schemeClr val="bg1"/>
                </a:solidFill>
              </a:rPr>
              <a:t>实验一：傅里叶级数的可视化（第</a:t>
            </a:r>
            <a:r>
              <a:rPr kumimoji="0" lang="en-US" altLang="zh-CN" b="1" dirty="0">
                <a:solidFill>
                  <a:schemeClr val="bg1"/>
                </a:solidFill>
              </a:rPr>
              <a:t>4~5</a:t>
            </a:r>
            <a:r>
              <a:rPr kumimoji="0" lang="zh-CN" altLang="en-US" b="1" dirty="0">
                <a:solidFill>
                  <a:schemeClr val="bg1"/>
                </a:solidFill>
              </a:rPr>
              <a:t>周，</a:t>
            </a:r>
            <a:r>
              <a:rPr kumimoji="0" lang="en-US" altLang="zh-CN" b="1" dirty="0">
                <a:solidFill>
                  <a:schemeClr val="bg1"/>
                </a:solidFill>
              </a:rPr>
              <a:t>4%</a:t>
            </a:r>
            <a:r>
              <a:rPr kumimoji="0" lang="zh-CN" altLang="en-US" b="1" dirty="0">
                <a:solidFill>
                  <a:schemeClr val="bg1"/>
                </a:solidFill>
              </a:rPr>
              <a:t>）</a:t>
            </a:r>
            <a:endParaRPr kumimoji="0" lang="en-US" altLang="zh-CN" b="1" dirty="0">
              <a:solidFill>
                <a:schemeClr val="bg1"/>
              </a:solidFill>
            </a:endParaRPr>
          </a:p>
          <a:p>
            <a:pPr marL="1257300" lvl="2" indent="-342900" algn="l">
              <a:spcBef>
                <a:spcPts val="1200"/>
              </a:spcBef>
              <a:buFontTx/>
              <a:buChar char="•"/>
            </a:pPr>
            <a:r>
              <a:rPr kumimoji="0" lang="zh-CN" altLang="en-US" b="1" dirty="0">
                <a:solidFill>
                  <a:schemeClr val="bg1"/>
                </a:solidFill>
              </a:rPr>
              <a:t>实验二：信号的频分复用（第</a:t>
            </a:r>
            <a:r>
              <a:rPr kumimoji="0" lang="en-US" altLang="zh-CN" b="1" dirty="0">
                <a:solidFill>
                  <a:schemeClr val="bg1"/>
                </a:solidFill>
              </a:rPr>
              <a:t>10~13</a:t>
            </a:r>
            <a:r>
              <a:rPr kumimoji="0" lang="zh-CN" altLang="en-US" b="1" dirty="0">
                <a:solidFill>
                  <a:schemeClr val="bg1"/>
                </a:solidFill>
              </a:rPr>
              <a:t>周，</a:t>
            </a:r>
            <a:r>
              <a:rPr kumimoji="0" lang="en-US" altLang="zh-CN" b="1" dirty="0">
                <a:solidFill>
                  <a:schemeClr val="bg1"/>
                </a:solidFill>
              </a:rPr>
              <a:t>5%</a:t>
            </a:r>
            <a:r>
              <a:rPr kumimoji="0" lang="zh-CN" altLang="en-US" b="1" dirty="0">
                <a:solidFill>
                  <a:schemeClr val="bg1"/>
                </a:solidFill>
              </a:rPr>
              <a:t>）</a:t>
            </a:r>
            <a:endParaRPr kumimoji="0" lang="en-US" altLang="zh-CN" b="1" dirty="0">
              <a:solidFill>
                <a:schemeClr val="bg1"/>
              </a:solidFill>
            </a:endParaRPr>
          </a:p>
          <a:p>
            <a:pPr marL="1257300" lvl="2" indent="-342900" algn="l">
              <a:spcBef>
                <a:spcPts val="1200"/>
              </a:spcBef>
              <a:buFontTx/>
              <a:buChar char="•"/>
            </a:pPr>
            <a:r>
              <a:rPr kumimoji="0" lang="zh-CN" altLang="en-US" b="1" dirty="0">
                <a:solidFill>
                  <a:schemeClr val="bg1"/>
                </a:solidFill>
              </a:rPr>
              <a:t>实验三：</a:t>
            </a:r>
            <a:r>
              <a:rPr kumimoji="0" lang="en-US" altLang="zh-CN" b="1" dirty="0">
                <a:solidFill>
                  <a:schemeClr val="bg1"/>
                </a:solidFill>
              </a:rPr>
              <a:t>Mel</a:t>
            </a:r>
            <a:r>
              <a:rPr kumimoji="0" lang="zh-CN" altLang="en-US" b="1" dirty="0">
                <a:solidFill>
                  <a:schemeClr val="bg1"/>
                </a:solidFill>
              </a:rPr>
              <a:t>频谱与</a:t>
            </a:r>
            <a:r>
              <a:rPr kumimoji="0" lang="en-US" altLang="zh-CN" b="1" dirty="0">
                <a:solidFill>
                  <a:schemeClr val="bg1"/>
                </a:solidFill>
              </a:rPr>
              <a:t>griffin_lim</a:t>
            </a:r>
            <a:r>
              <a:rPr kumimoji="0" lang="zh-CN" altLang="en-US" b="1" dirty="0">
                <a:solidFill>
                  <a:schemeClr val="bg1"/>
                </a:solidFill>
              </a:rPr>
              <a:t>声码器（第</a:t>
            </a:r>
            <a:r>
              <a:rPr kumimoji="0" lang="en-US" altLang="zh-CN" b="1" dirty="0">
                <a:solidFill>
                  <a:schemeClr val="bg1"/>
                </a:solidFill>
              </a:rPr>
              <a:t>15~17</a:t>
            </a:r>
            <a:r>
              <a:rPr kumimoji="0" lang="zh-CN" altLang="en-US" b="1" dirty="0">
                <a:solidFill>
                  <a:schemeClr val="bg1"/>
                </a:solidFill>
              </a:rPr>
              <a:t>周，</a:t>
            </a:r>
            <a:r>
              <a:rPr kumimoji="0" lang="en-US" altLang="zh-CN" b="1" dirty="0">
                <a:solidFill>
                  <a:schemeClr val="bg1"/>
                </a:solidFill>
              </a:rPr>
              <a:t>6%</a:t>
            </a:r>
            <a:r>
              <a:rPr kumimoji="0" lang="zh-CN" altLang="en-US" b="1" dirty="0">
                <a:solidFill>
                  <a:schemeClr val="bg1"/>
                </a:solidFill>
              </a:rPr>
              <a:t>）</a:t>
            </a:r>
            <a:endParaRPr kumimoji="0" lang="en-US" altLang="zh-CN" b="1" dirty="0">
              <a:solidFill>
                <a:schemeClr val="bg1"/>
              </a:solidFill>
            </a:endParaRPr>
          </a:p>
          <a:p>
            <a:pPr marL="342900" indent="-342900" algn="l">
              <a:buFontTx/>
              <a:buChar char="•"/>
            </a:pPr>
            <a:r>
              <a:rPr kumimoji="0" lang="zh-CN" altLang="en-US" sz="3200" b="1" dirty="0">
                <a:solidFill>
                  <a:schemeClr val="bg1"/>
                </a:solidFill>
              </a:rPr>
              <a:t>期末考试：</a:t>
            </a:r>
            <a:r>
              <a:rPr kumimoji="0" lang="en-US" altLang="zh-CN" sz="3200" b="1" dirty="0">
                <a:solidFill>
                  <a:schemeClr val="bg1"/>
                </a:solidFill>
              </a:rPr>
              <a:t>	70%   [</a:t>
            </a:r>
            <a:r>
              <a:rPr kumimoji="0" lang="zh-CN" altLang="en-US" sz="3200" b="1" dirty="0">
                <a:solidFill>
                  <a:srgbClr val="FF0000"/>
                </a:solidFill>
              </a:rPr>
              <a:t>闭卷、笔试</a:t>
            </a:r>
            <a:r>
              <a:rPr kumimoji="0" lang="en-US" altLang="zh-CN" sz="3200" b="1" dirty="0">
                <a:solidFill>
                  <a:schemeClr val="bg1"/>
                </a:solidFill>
              </a:rPr>
              <a:t>]</a:t>
            </a:r>
          </a:p>
          <a:p>
            <a:pPr marL="342900" indent="-342900" algn="l">
              <a:buFontTx/>
              <a:buChar char="•"/>
            </a:pPr>
            <a:endParaRPr kumimoji="0" lang="en-US" altLang="zh-CN" sz="3200" b="1" dirty="0">
              <a:solidFill>
                <a:srgbClr val="000066"/>
              </a:solidFill>
            </a:endParaRPr>
          </a:p>
          <a:p>
            <a:pPr marL="342900" indent="-342900" algn="l">
              <a:buFontTx/>
              <a:buChar char="•"/>
            </a:pPr>
            <a:r>
              <a:rPr kumimoji="0" lang="zh-CN" altLang="en-US" sz="3200" b="1" dirty="0">
                <a:solidFill>
                  <a:schemeClr val="bg1"/>
                </a:solidFill>
              </a:rPr>
              <a:t>每周作业提交截止时间为</a:t>
            </a:r>
            <a:r>
              <a:rPr kumimoji="0" lang="zh-CN" altLang="en-US" sz="3200" b="1" dirty="0">
                <a:solidFill>
                  <a:srgbClr val="0000FF"/>
                </a:solidFill>
              </a:rPr>
              <a:t>下一周上课前一天晚上</a:t>
            </a:r>
            <a:r>
              <a:rPr kumimoji="0" lang="en-US" altLang="zh-CN" sz="3200" b="1" dirty="0">
                <a:solidFill>
                  <a:srgbClr val="0000FF"/>
                </a:solidFill>
              </a:rPr>
              <a:t>12</a:t>
            </a:r>
            <a:r>
              <a:rPr kumimoji="0" lang="zh-CN" altLang="en-US" sz="3200" b="1" dirty="0">
                <a:solidFill>
                  <a:srgbClr val="0000FF"/>
                </a:solidFill>
              </a:rPr>
              <a:t>点</a:t>
            </a:r>
            <a:r>
              <a:rPr kumimoji="0" lang="zh-CN" altLang="en-US" sz="3200" b="1" dirty="0">
                <a:solidFill>
                  <a:schemeClr val="bg1"/>
                </a:solidFill>
              </a:rPr>
              <a:t>（网络学堂）</a:t>
            </a:r>
            <a:endParaRPr kumimoji="0" lang="en-US" altLang="zh-CN" sz="3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7" name="圆角矩形 6"/>
          <p:cNvSpPr/>
          <p:nvPr>
            <p:custDataLst>
              <p:tags r:id="rId2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zh-CN" altLang="en-US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 bwMode="auto"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r>
              <a:rPr kumimoji="0" lang="zh-CN" altLang="en-US" sz="1200" b="0" i="0" u="none" strike="noStrike" cap="none" normalizeH="0" baseline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kumimoji="0" lang="zh-CN" altLang="en-US" sz="1200" b="0" i="0" u="none" strike="noStrike" cap="none" normalizeH="0" baseline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sp>
        <p:nvSpPr>
          <p:cNvPr id="14" name="Rectangle 12"/>
          <p:cNvSpPr txBox="1">
            <a:spLocks noChangeArrowheads="1"/>
          </p:cNvSpPr>
          <p:nvPr/>
        </p:nvSpPr>
        <p:spPr bwMode="auto">
          <a:xfrm>
            <a:off x="5840413" y="152400"/>
            <a:ext cx="3124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kern="1200">
                <a:solidFill>
                  <a:schemeClr val="tx2"/>
                </a:solidFill>
                <a:latin typeface="+mj-lt"/>
                <a:ea typeface="+mj-ea"/>
                <a:cs typeface="黑体" charset="0"/>
                <a:sym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r" eaLnBrk="1" hangingPunct="1"/>
            <a:r>
              <a:rPr kumimoji="0" lang="zh-CN" altLang="en-US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欧拉公式</a:t>
            </a:r>
            <a:endParaRPr kumimoji="0" lang="zh-CN" altLang="en-US" dirty="0"/>
          </a:p>
        </p:txBody>
      </p:sp>
      <p:sp>
        <p:nvSpPr>
          <p:cNvPr id="15" name="Text Box 7"/>
          <p:cNvSpPr>
            <a:spLocks noChangeArrowheads="1"/>
          </p:cNvSpPr>
          <p:nvPr/>
        </p:nvSpPr>
        <p:spPr bwMode="auto">
          <a:xfrm>
            <a:off x="415238" y="1239975"/>
            <a:ext cx="8478837" cy="486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marL="457200" indent="-4572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1200150" indent="-4572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</a:pPr>
            <a:r>
              <a:rPr kumimoji="0" lang="zh-CN" altLang="en-US" sz="2800" dirty="0">
                <a:solidFill>
                  <a:srgbClr val="000000"/>
                </a:solidFill>
              </a:rPr>
              <a:t>欧拉公式的</a:t>
            </a:r>
            <a:r>
              <a:rPr kumimoji="0" lang="zh-Hans" altLang="en-US" sz="2800" dirty="0">
                <a:solidFill>
                  <a:srgbClr val="000000"/>
                </a:solidFill>
              </a:rPr>
              <a:t>理解</a:t>
            </a:r>
            <a:endParaRPr kumimoji="0" lang="en-US" altLang="zh-CN" sz="2800" dirty="0">
              <a:solidFill>
                <a:srgbClr val="000000"/>
              </a:solidFill>
              <a:ea typeface="方正姚体" panose="02010601030101010101" pitchFamily="2" charset="-122"/>
            </a:endParaRPr>
          </a:p>
          <a:p>
            <a:pPr lvl="1" eaLnBrk="1" hangingPunct="1">
              <a:spcBef>
                <a:spcPct val="50000"/>
              </a:spcBef>
              <a:buClrTx/>
            </a:pPr>
            <a:r>
              <a:rPr kumimoji="0" lang="zh-CN" altLang="en-US" sz="2800" dirty="0">
                <a:solidFill>
                  <a:srgbClr val="000000"/>
                </a:solidFill>
                <a:ea typeface="方正姚体" panose="02010601030101010101" pitchFamily="2" charset="-122"/>
              </a:rPr>
              <a:t>微分法</a:t>
            </a:r>
            <a:endParaRPr kumimoji="0" lang="en-US" altLang="zh-CN" sz="2800" dirty="0">
              <a:solidFill>
                <a:srgbClr val="000000"/>
              </a:solidFill>
              <a:ea typeface="方正姚体" panose="02010601030101010101" pitchFamily="2" charset="-122"/>
            </a:endParaRPr>
          </a:p>
          <a:p>
            <a:pPr lvl="1" eaLnBrk="1" hangingPunct="1">
              <a:spcBef>
                <a:spcPct val="50000"/>
              </a:spcBef>
              <a:buClrTx/>
            </a:pPr>
            <a:endParaRPr kumimoji="0" lang="en-US" altLang="zh-CN" sz="2800" dirty="0">
              <a:solidFill>
                <a:srgbClr val="000000"/>
              </a:solidFill>
              <a:ea typeface="方正姚体" panose="02010601030101010101" pitchFamily="2" charset="-122"/>
            </a:endParaRPr>
          </a:p>
          <a:p>
            <a:pPr lvl="1" eaLnBrk="1" hangingPunct="1">
              <a:spcBef>
                <a:spcPct val="50000"/>
              </a:spcBef>
              <a:buClrTx/>
            </a:pPr>
            <a:endParaRPr kumimoji="0" lang="en-US" altLang="zh-CN" sz="2800" dirty="0">
              <a:solidFill>
                <a:srgbClr val="000000"/>
              </a:solidFill>
              <a:ea typeface="方正姚体" panose="02010601030101010101" pitchFamily="2" charset="-122"/>
            </a:endParaRPr>
          </a:p>
          <a:p>
            <a:pPr lvl="1" eaLnBrk="1" hangingPunct="1">
              <a:spcBef>
                <a:spcPct val="50000"/>
              </a:spcBef>
              <a:buClrTx/>
            </a:pPr>
            <a:endParaRPr kumimoji="0" lang="en-US" altLang="zh-CN" sz="2800" dirty="0">
              <a:solidFill>
                <a:srgbClr val="000000"/>
              </a:solidFill>
              <a:ea typeface="方正姚体" panose="02010601030101010101" pitchFamily="2" charset="-122"/>
            </a:endParaRPr>
          </a:p>
          <a:p>
            <a:pPr marL="742950" lvl="1" indent="0" eaLnBrk="1" hangingPunct="1">
              <a:spcBef>
                <a:spcPct val="50000"/>
              </a:spcBef>
              <a:buClrTx/>
              <a:buFontTx/>
              <a:buNone/>
            </a:pPr>
            <a:endParaRPr kumimoji="0" lang="en-US" altLang="zh-CN" sz="2800" dirty="0">
              <a:solidFill>
                <a:srgbClr val="000000"/>
              </a:solidFill>
              <a:ea typeface="方正姚体" panose="02010601030101010101" pitchFamily="2" charset="-122"/>
            </a:endParaRPr>
          </a:p>
          <a:p>
            <a:pPr marL="742950" lvl="1" indent="0" eaLnBrk="1" hangingPunct="1">
              <a:spcBef>
                <a:spcPct val="50000"/>
              </a:spcBef>
              <a:buClrTx/>
              <a:buNone/>
            </a:pPr>
            <a:endParaRPr kumimoji="0" lang="en-US" altLang="zh-CN" sz="2400" dirty="0">
              <a:solidFill>
                <a:srgbClr val="00B050"/>
              </a:solidFill>
            </a:endParaRPr>
          </a:p>
          <a:p>
            <a:pPr lvl="1" eaLnBrk="1" hangingPunct="1">
              <a:spcBef>
                <a:spcPct val="50000"/>
              </a:spcBef>
              <a:buClrTx/>
            </a:pPr>
            <a:endParaRPr kumimoji="0" lang="zh-CN" altLang="en-US" sz="2400" dirty="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pic>
        <p:nvPicPr>
          <p:cNvPr id="16" name="Picture 12" descr="f(x)=\frac{\cos x+i\sin x}{e^{ix}}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181" y="1930302"/>
            <a:ext cx="1975636" cy="514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39">
            <a:extLst>
              <a:ext uri="{FF2B5EF4-FFF2-40B4-BE49-F238E27FC236}">
                <a16:creationId xmlns:a16="http://schemas.microsoft.com/office/drawing/2014/main" id="{1F6B15B9-FF08-6B4C-92B7-9F6A776A0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1398" y="2810410"/>
            <a:ext cx="4955203" cy="424732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buClrTx/>
              <a:buFont typeface="Wingdings" panose="05000000000000000000" pitchFamily="2" charset="2"/>
              <a:buNone/>
            </a:pPr>
            <a:r>
              <a:rPr kumimoji="0" lang="zh-CN" altLang="en-US" sz="2400" b="1" dirty="0">
                <a:solidFill>
                  <a:schemeClr val="accent2"/>
                </a:solidFill>
                <a:ea typeface="方正姚体" panose="02010601030101010101" pitchFamily="2" charset="-122"/>
              </a:rPr>
              <a:t>课堂练习</a:t>
            </a:r>
            <a:r>
              <a:rPr kumimoji="0" lang="en-US" altLang="zh-CN" sz="2400" b="1" dirty="0">
                <a:solidFill>
                  <a:schemeClr val="accent2"/>
                </a:solidFill>
                <a:ea typeface="方正姚体" panose="02010601030101010101" pitchFamily="2" charset="-122"/>
              </a:rPr>
              <a:t>1</a:t>
            </a:r>
            <a:r>
              <a:rPr kumimoji="0" lang="zh-CN" altLang="en-US" sz="2400" b="1" dirty="0">
                <a:solidFill>
                  <a:schemeClr val="accent2"/>
                </a:solidFill>
                <a:ea typeface="方正姚体" panose="02010601030101010101" pitchFamily="2" charset="-122"/>
              </a:rPr>
              <a:t>：</a:t>
            </a:r>
            <a:r>
              <a:rPr kumimoji="0" lang="zh-Hans" altLang="en-US" sz="2400" b="1" dirty="0">
                <a:solidFill>
                  <a:schemeClr val="bg1"/>
                </a:solidFill>
                <a:ea typeface="方正姚体" panose="02010601030101010101" pitchFamily="2" charset="-122"/>
              </a:rPr>
              <a:t>用微分法理解欧拉公式</a:t>
            </a:r>
            <a:endParaRPr kumimoji="0" lang="en-US" altLang="zh-CN" sz="2400" dirty="0">
              <a:solidFill>
                <a:schemeClr val="bg1"/>
              </a:solidFill>
              <a:latin typeface="+mn-lt"/>
              <a:ea typeface="方正姚体" panose="02010601030101010101" pitchFamily="2" charset="-122"/>
            </a:endParaRPr>
          </a:p>
        </p:txBody>
      </p:sp>
      <p:grpSp>
        <p:nvGrpSpPr>
          <p:cNvPr id="12" name="组合 11"/>
          <p:cNvGrpSpPr/>
          <p:nvPr>
            <p:custDataLst>
              <p:tags r:id="rId4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8" name="TitleBackground"/>
            <p:cNvSpPr/>
            <p:nvPr>
              <p:custDataLst>
                <p:tags r:id="rId6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" name="ColorBlock"/>
            <p:cNvSpPr/>
            <p:nvPr>
              <p:custDataLst>
                <p:tags r:id="rId7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" name="TypeText"/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11" name="TipText"/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0.5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 dirty="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0584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6C69737C-96D4-4B89-B68B-4A84F3156DB8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51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95288" y="1219200"/>
            <a:ext cx="3024187" cy="609600"/>
          </a:xfrm>
        </p:spPr>
        <p:txBody>
          <a:bodyPr/>
          <a:lstStyle/>
          <a:p>
            <a:pPr marL="342900" indent="-342900" algn="l" eaLnBrk="1" hangingPunct="1">
              <a:buFontTx/>
              <a:buChar char="•"/>
            </a:pPr>
            <a:r>
              <a:rPr kumimoji="0" lang="zh-CN" altLang="en-US" sz="3200" dirty="0">
                <a:solidFill>
                  <a:schemeClr val="bg1"/>
                </a:solidFill>
              </a:rPr>
              <a:t>复指数信号：</a:t>
            </a:r>
            <a:endParaRPr kumimoji="0" lang="zh-CN" altLang="en-US" sz="3200" dirty="0"/>
          </a:p>
        </p:txBody>
      </p:sp>
      <p:pic>
        <p:nvPicPr>
          <p:cNvPr id="38916" name="Object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017588"/>
            <a:ext cx="2435225" cy="81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Object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371975"/>
            <a:ext cx="4953000" cy="1441450"/>
          </a:xfrm>
          <a:prstGeom prst="rect">
            <a:avLst/>
          </a:prstGeom>
          <a:noFill/>
          <a:ln w="12700" cap="rnd">
            <a:solidFill>
              <a:srgbClr val="99FF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Object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82"/>
          <a:stretch>
            <a:fillRect/>
          </a:stretch>
        </p:blipFill>
        <p:spPr bwMode="auto">
          <a:xfrm>
            <a:off x="3271838" y="2028825"/>
            <a:ext cx="4292600" cy="167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7" name="AutoShape 7"/>
          <p:cNvSpPr>
            <a:spLocks/>
          </p:cNvSpPr>
          <p:nvPr/>
        </p:nvSpPr>
        <p:spPr bwMode="auto">
          <a:xfrm>
            <a:off x="533400" y="2644775"/>
            <a:ext cx="2251075" cy="730250"/>
          </a:xfrm>
          <a:prstGeom prst="borderCallout1">
            <a:avLst>
              <a:gd name="adj1" fmla="val 110431"/>
              <a:gd name="adj2" fmla="val 5079"/>
              <a:gd name="adj3" fmla="val 110431"/>
              <a:gd name="adj4" fmla="val 114667"/>
            </a:avLst>
          </a:prstGeom>
          <a:noFill/>
          <a:ln w="28575" cap="sq">
            <a:solidFill>
              <a:srgbClr val="FF3300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0" lang="zh-CN" altLang="en-US" sz="200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复指数信号与正余弦信号之间的关系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3892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28840" y="150813"/>
            <a:ext cx="7577048" cy="685800"/>
          </a:xfrm>
        </p:spPr>
        <p:txBody>
          <a:bodyPr/>
          <a:lstStyle/>
          <a:p>
            <a:pPr algn="r"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欧拉公式的应用：复指数信号的描述</a:t>
            </a:r>
            <a:endParaRPr kumimoji="0" lang="zh-CN" altLang="en-US" dirty="0"/>
          </a:p>
        </p:txBody>
      </p:sp>
      <p:sp>
        <p:nvSpPr>
          <p:cNvPr id="14" name="AutoShape 7"/>
          <p:cNvSpPr>
            <a:spLocks/>
          </p:cNvSpPr>
          <p:nvPr/>
        </p:nvSpPr>
        <p:spPr bwMode="auto">
          <a:xfrm>
            <a:off x="533400" y="4464050"/>
            <a:ext cx="2251075" cy="585788"/>
          </a:xfrm>
          <a:prstGeom prst="borderCallout1">
            <a:avLst>
              <a:gd name="adj1" fmla="val 110431"/>
              <a:gd name="adj2" fmla="val 5079"/>
              <a:gd name="adj3" fmla="val 110431"/>
              <a:gd name="adj4" fmla="val 114667"/>
            </a:avLst>
          </a:prstGeom>
          <a:noFill/>
          <a:ln w="28575" cap="sq">
            <a:solidFill>
              <a:srgbClr val="FF3300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zh-CN" altLang="en-US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欧拉公式</a:t>
            </a:r>
            <a:endParaRPr kumimoji="0" lang="zh-CN" altLang="en-US" sz="36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10" name="Rectangle 39">
            <a:extLst>
              <a:ext uri="{FF2B5EF4-FFF2-40B4-BE49-F238E27FC236}">
                <a16:creationId xmlns:a16="http://schemas.microsoft.com/office/drawing/2014/main" id="{B5821C74-6624-4942-9419-03041FE56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907" y="6160064"/>
            <a:ext cx="8268610" cy="424732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buClrTx/>
              <a:buFont typeface="Wingdings" panose="05000000000000000000" pitchFamily="2" charset="2"/>
              <a:buNone/>
            </a:pPr>
            <a:r>
              <a:rPr kumimoji="0" lang="zh-CN" altLang="en-US" sz="2400" b="1" dirty="0">
                <a:solidFill>
                  <a:schemeClr val="accent2"/>
                </a:solidFill>
                <a:ea typeface="方正姚体" panose="02010601030101010101" pitchFamily="2" charset="-122"/>
              </a:rPr>
              <a:t>课堂练习</a:t>
            </a:r>
            <a:r>
              <a:rPr kumimoji="0" lang="en-US" altLang="zh-CN" sz="2400" b="1" dirty="0">
                <a:solidFill>
                  <a:schemeClr val="accent2"/>
                </a:solidFill>
                <a:ea typeface="方正姚体" panose="02010601030101010101" pitchFamily="2" charset="-122"/>
              </a:rPr>
              <a:t>2</a:t>
            </a:r>
            <a:r>
              <a:rPr kumimoji="0" lang="zh-CN" altLang="en-US" sz="2400" b="1" dirty="0">
                <a:solidFill>
                  <a:schemeClr val="accent2"/>
                </a:solidFill>
                <a:ea typeface="方正姚体" panose="02010601030101010101" pitchFamily="2" charset="-122"/>
              </a:rPr>
              <a:t>：</a:t>
            </a:r>
            <a:r>
              <a:rPr kumimoji="0" lang="en-US" altLang="zh-CN" sz="2400" b="1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 </a:t>
            </a:r>
            <a:r>
              <a:rPr kumimoji="0" lang="en-US" altLang="zh-CN" sz="2400" b="1" i="1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K</a:t>
            </a:r>
            <a:r>
              <a:rPr kumimoji="0" lang="en-US" altLang="zh-CN" sz="2400" b="1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,</a:t>
            </a:r>
            <a:r>
              <a:rPr kumimoji="0" lang="en-US" altLang="zh-CN" sz="2400" b="1" i="1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s</a:t>
            </a:r>
            <a:r>
              <a:rPr kumimoji="0" lang="en-US" altLang="zh-CN" sz="2400" b="1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 </a:t>
            </a:r>
            <a:r>
              <a:rPr kumimoji="0" lang="zh-CN" altLang="en-US" sz="2400" b="1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和</a:t>
            </a:r>
            <a:r>
              <a:rPr kumimoji="0" lang="en-US" altLang="zh-CN" sz="2400" b="1" i="1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w</a:t>
            </a:r>
            <a:r>
              <a:rPr kumimoji="0" lang="zh-CN" altLang="en-US" sz="2400" b="1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的取值不同，复指数信号有什么不同？</a:t>
            </a:r>
            <a:endParaRPr kumimoji="0" lang="en-US" altLang="zh-CN" sz="2400" dirty="0">
              <a:solidFill>
                <a:schemeClr val="bg1"/>
              </a:solidFill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067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 advTm="437"/>
    </mc:Choice>
    <mc:Fallback xmlns="">
      <p:transition spd="slow" advTm="437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信号处理原理</a:t>
            </a:r>
            <a:endParaRPr lang="en-US" altLang="en-US" sz="1800" dirty="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圆角矩形 6"/>
          <p:cNvSpPr/>
          <p:nvPr>
            <p:custDataLst>
              <p:tags r:id="rId3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zh-CN" altLang="en-US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 bwMode="auto"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r>
              <a:rPr kumimoji="0" lang="zh-CN" altLang="en-US" sz="1200" b="0" i="0" u="none" strike="noStrike" cap="none" normalizeH="0" baseline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kumimoji="0" lang="zh-CN" altLang="en-US" sz="1200" b="0" i="0" u="none" strike="noStrike" cap="none" normalizeH="0" baseline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5219700" y="150813"/>
            <a:ext cx="378618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kern="1200">
                <a:solidFill>
                  <a:schemeClr val="tx2"/>
                </a:solidFill>
                <a:latin typeface="+mj-lt"/>
                <a:ea typeface="+mj-ea"/>
                <a:cs typeface="黑体" charset="0"/>
                <a:sym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r"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欧拉公式</a:t>
            </a:r>
            <a:endParaRPr kumimoji="0" lang="zh-CN" altLang="en-US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236755" y="898862"/>
            <a:ext cx="3024187" cy="609600"/>
          </a:xfrm>
          <a:prstGeom prst="rect">
            <a:avLst/>
          </a:prstGeom>
        </p:spPr>
        <p:txBody>
          <a:bodyPr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黑体" charset="0"/>
                <a:sym typeface="Times New Roman" panose="020206030504050203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黑体" charset="0"/>
                <a:sym typeface="Times New Roman" panose="020206030504050203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黑体" charset="0"/>
                <a:sym typeface="Times New Roman" panose="020206030504050203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黑体" charset="0"/>
                <a:sym typeface="Times New Roman" panose="020206030504050203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黑体" charset="0"/>
                <a:sym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</a:rPr>
              <a:t>复指数信号：</a:t>
            </a:r>
            <a:endParaRPr kumimoji="0" lang="zh-CN" altLang="en-US" dirty="0"/>
          </a:p>
        </p:txBody>
      </p:sp>
      <p:pic>
        <p:nvPicPr>
          <p:cNvPr id="17" name="Object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067" y="697250"/>
            <a:ext cx="2435225" cy="81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Object 5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067" y="4051637"/>
            <a:ext cx="4953000" cy="1441450"/>
          </a:xfrm>
          <a:prstGeom prst="rect">
            <a:avLst/>
          </a:prstGeom>
          <a:noFill/>
          <a:ln w="12700" cap="rnd">
            <a:solidFill>
              <a:srgbClr val="99FF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Object 6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82"/>
          <a:stretch>
            <a:fillRect/>
          </a:stretch>
        </p:blipFill>
        <p:spPr bwMode="auto">
          <a:xfrm>
            <a:off x="3113305" y="1708487"/>
            <a:ext cx="4292600" cy="167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AutoShape 7"/>
          <p:cNvSpPr>
            <a:spLocks/>
          </p:cNvSpPr>
          <p:nvPr/>
        </p:nvSpPr>
        <p:spPr bwMode="auto">
          <a:xfrm>
            <a:off x="374867" y="2324437"/>
            <a:ext cx="2251075" cy="730250"/>
          </a:xfrm>
          <a:prstGeom prst="borderCallout1">
            <a:avLst>
              <a:gd name="adj1" fmla="val 110431"/>
              <a:gd name="adj2" fmla="val 5079"/>
              <a:gd name="adj3" fmla="val 110431"/>
              <a:gd name="adj4" fmla="val 114667"/>
            </a:avLst>
          </a:prstGeom>
          <a:noFill/>
          <a:ln w="28575" cap="sq">
            <a:solidFill>
              <a:srgbClr val="FF3300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0" lang="zh-CN" altLang="en-US" sz="200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复指数信号与正余弦信号之间的关系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21" name="AutoShape 7"/>
          <p:cNvSpPr>
            <a:spLocks/>
          </p:cNvSpPr>
          <p:nvPr/>
        </p:nvSpPr>
        <p:spPr bwMode="auto">
          <a:xfrm>
            <a:off x="374867" y="4143712"/>
            <a:ext cx="2251075" cy="585788"/>
          </a:xfrm>
          <a:prstGeom prst="borderCallout1">
            <a:avLst>
              <a:gd name="adj1" fmla="val 110431"/>
              <a:gd name="adj2" fmla="val 5079"/>
              <a:gd name="adj3" fmla="val 110431"/>
              <a:gd name="adj4" fmla="val 114667"/>
            </a:avLst>
          </a:prstGeom>
          <a:noFill/>
          <a:ln w="28575" cap="sq">
            <a:solidFill>
              <a:srgbClr val="FF3300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zh-CN" altLang="en-US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欧拉公式</a:t>
            </a:r>
            <a:endParaRPr kumimoji="0" lang="zh-CN" altLang="en-US" sz="36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22" name="Rectangle 39">
            <a:extLst>
              <a:ext uri="{FF2B5EF4-FFF2-40B4-BE49-F238E27FC236}">
                <a16:creationId xmlns:a16="http://schemas.microsoft.com/office/drawing/2014/main" id="{B5821C74-6624-4942-9419-03041FE56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576" y="5738274"/>
            <a:ext cx="8268610" cy="424732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buClrTx/>
              <a:buFont typeface="Wingdings" panose="05000000000000000000" pitchFamily="2" charset="2"/>
              <a:buNone/>
            </a:pPr>
            <a:r>
              <a:rPr kumimoji="0" lang="zh-CN" altLang="en-US" sz="2400" b="1" dirty="0">
                <a:solidFill>
                  <a:schemeClr val="accent2"/>
                </a:solidFill>
                <a:ea typeface="方正姚体" panose="02010601030101010101" pitchFamily="2" charset="-122"/>
              </a:rPr>
              <a:t>课堂练习</a:t>
            </a:r>
            <a:r>
              <a:rPr kumimoji="0" lang="en-US" altLang="zh-CN" sz="2400" b="1" dirty="0">
                <a:solidFill>
                  <a:schemeClr val="accent2"/>
                </a:solidFill>
                <a:ea typeface="方正姚体" panose="02010601030101010101" pitchFamily="2" charset="-122"/>
              </a:rPr>
              <a:t>2</a:t>
            </a:r>
            <a:r>
              <a:rPr kumimoji="0" lang="zh-CN" altLang="en-US" sz="2400" b="1" dirty="0">
                <a:solidFill>
                  <a:schemeClr val="accent2"/>
                </a:solidFill>
                <a:ea typeface="方正姚体" panose="02010601030101010101" pitchFamily="2" charset="-122"/>
              </a:rPr>
              <a:t>：</a:t>
            </a:r>
            <a:r>
              <a:rPr kumimoji="0" lang="en-US" altLang="zh-CN" sz="2400" b="1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 </a:t>
            </a:r>
            <a:r>
              <a:rPr kumimoji="0" lang="en-US" altLang="zh-CN" sz="2400" b="1" i="1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K</a:t>
            </a:r>
            <a:r>
              <a:rPr kumimoji="0" lang="en-US" altLang="zh-CN" sz="2400" b="1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,</a:t>
            </a:r>
            <a:r>
              <a:rPr kumimoji="0" lang="en-US" altLang="zh-CN" sz="2400" b="1" i="1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s</a:t>
            </a:r>
            <a:r>
              <a:rPr kumimoji="0" lang="en-US" altLang="zh-CN" sz="2400" b="1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 </a:t>
            </a:r>
            <a:r>
              <a:rPr kumimoji="0" lang="zh-CN" altLang="en-US" sz="2400" b="1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和</a:t>
            </a:r>
            <a:r>
              <a:rPr kumimoji="0" lang="en-US" altLang="zh-CN" sz="2400" b="1" i="1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w</a:t>
            </a:r>
            <a:r>
              <a:rPr kumimoji="0" lang="zh-CN" altLang="en-US" sz="2400" b="1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的取值不同，复指数信号有什么不同？</a:t>
            </a:r>
            <a:endParaRPr kumimoji="0" lang="en-US" altLang="zh-CN" sz="2400" dirty="0">
              <a:solidFill>
                <a:schemeClr val="bg1"/>
              </a:solidFill>
              <a:ea typeface="方正姚体" panose="02010601030101010101" pitchFamily="2" charset="-122"/>
            </a:endParaRPr>
          </a:p>
        </p:txBody>
      </p:sp>
      <p:grpSp>
        <p:nvGrpSpPr>
          <p:cNvPr id="12" name="组合 11"/>
          <p:cNvGrpSpPr/>
          <p:nvPr>
            <p:custDataLst>
              <p:tags r:id="rId5"/>
            </p:custDataLst>
          </p:nvPr>
        </p:nvGrpSpPr>
        <p:grpSpPr>
          <a:xfrm>
            <a:off x="0" y="0"/>
            <a:ext cx="9144000" cy="865525"/>
            <a:chOff x="0" y="1"/>
            <a:chExt cx="9144000" cy="635000"/>
          </a:xfrm>
        </p:grpSpPr>
        <p:sp>
          <p:nvSpPr>
            <p:cNvPr id="8" name="TitleBackground"/>
            <p:cNvSpPr/>
            <p:nvPr>
              <p:custDataLst>
                <p:tags r:id="rId7"/>
              </p:custDataLst>
            </p:nvPr>
          </p:nvSpPr>
          <p:spPr bwMode="auto">
            <a:xfrm>
              <a:off x="0" y="1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" name="ColorBlock"/>
            <p:cNvSpPr/>
            <p:nvPr>
              <p:custDataLst>
                <p:tags r:id="rId8"/>
              </p:custDataLst>
            </p:nvPr>
          </p:nvSpPr>
          <p:spPr bwMode="auto">
            <a:xfrm>
              <a:off x="0" y="1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" name="TypeText"/>
            <p:cNvSpPr txBox="1"/>
            <p:nvPr>
              <p:custDataLst>
                <p:tags r:id="rId9"/>
              </p:custDataLst>
            </p:nvPr>
          </p:nvSpPr>
          <p:spPr>
            <a:xfrm>
              <a:off x="254000" y="1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11" name="TipText"/>
            <p:cNvSpPr txBox="1"/>
            <p:nvPr>
              <p:custDataLst>
                <p:tags r:id="rId10"/>
              </p:custDataLst>
            </p:nvPr>
          </p:nvSpPr>
          <p:spPr>
            <a:xfrm>
              <a:off x="1525905" y="80131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0.5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36813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208041" y="6441282"/>
            <a:ext cx="19050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0824AA68-9FD0-42B3-9F0E-5A30A562B393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53</a:t>
            </a:fld>
            <a:endParaRPr kumimoji="0" lang="en-US" altLang="zh-CN" sz="1800" dirty="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35242" y="1027003"/>
            <a:ext cx="3024187" cy="609600"/>
          </a:xfrm>
        </p:spPr>
        <p:txBody>
          <a:bodyPr/>
          <a:lstStyle/>
          <a:p>
            <a:pPr marL="342900" indent="-342900" algn="l" eaLnBrk="1" hangingPunct="1">
              <a:buFontTx/>
              <a:buChar char="•"/>
            </a:pPr>
            <a:r>
              <a:rPr kumimoji="0" lang="zh-CN" altLang="en-US" sz="3200" dirty="0">
                <a:solidFill>
                  <a:schemeClr val="bg1"/>
                </a:solidFill>
              </a:rPr>
              <a:t>复指数信号：</a:t>
            </a:r>
            <a:endParaRPr kumimoji="0" lang="zh-CN" altLang="en-US" sz="3200" dirty="0"/>
          </a:p>
        </p:txBody>
      </p:sp>
      <p:pic>
        <p:nvPicPr>
          <p:cNvPr id="11" name="Object 6">
            <a:extLst>
              <a:ext uri="{FF2B5EF4-FFF2-40B4-BE49-F238E27FC236}">
                <a16:creationId xmlns:a16="http://schemas.microsoft.com/office/drawing/2014/main" id="{28FC7AB6-F8F2-1340-9ACB-8DDA536502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3" t="52967" r="-256" b="24716"/>
          <a:stretch/>
        </p:blipFill>
        <p:spPr bwMode="auto">
          <a:xfrm>
            <a:off x="3393007" y="1134777"/>
            <a:ext cx="3989277" cy="501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85B17E1-D212-2140-B465-CDFDBB26B7B6}"/>
              </a:ext>
            </a:extLst>
          </p:cNvPr>
          <p:cNvSpPr txBox="1"/>
          <p:nvPr/>
        </p:nvSpPr>
        <p:spPr>
          <a:xfrm>
            <a:off x="1922652" y="6083593"/>
            <a:ext cx="1327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K</a:t>
            </a:r>
            <a:r>
              <a:rPr lang="zh-CN" altLang="en-US" b="1" i="1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=</a:t>
            </a:r>
            <a:r>
              <a:rPr lang="zh-CN" altLang="en-US" b="1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1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5D662BD-8221-2E4A-A187-FD699B9B35ED}"/>
              </a:ext>
            </a:extLst>
          </p:cNvPr>
          <p:cNvSpPr txBox="1"/>
          <p:nvPr/>
        </p:nvSpPr>
        <p:spPr>
          <a:xfrm>
            <a:off x="5829264" y="6083594"/>
            <a:ext cx="1327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 K</a:t>
            </a:r>
            <a:r>
              <a:rPr lang="zh-CN" altLang="en-US" b="1" i="1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=</a:t>
            </a:r>
            <a:r>
              <a:rPr lang="zh-CN" altLang="en-US" b="1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3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9D8E71C-72A2-3747-BCFB-2614550C73F4}"/>
              </a:ext>
            </a:extLst>
          </p:cNvPr>
          <p:cNvSpPr/>
          <p:nvPr/>
        </p:nvSpPr>
        <p:spPr>
          <a:xfrm>
            <a:off x="2336864" y="1811695"/>
            <a:ext cx="4373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s </a:t>
            </a:r>
            <a:r>
              <a:rPr lang="en-US" altLang="zh-CN" b="1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=</a:t>
            </a:r>
            <a:r>
              <a:rPr lang="zh-CN" altLang="en-US" b="1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0.2</a:t>
            </a:r>
            <a:r>
              <a:rPr lang="zh-CN" altLang="en-US" b="1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， </a:t>
            </a:r>
            <a:r>
              <a:rPr lang="en-US" altLang="zh-CN" b="1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w =</a:t>
            </a:r>
            <a:r>
              <a:rPr lang="zh-CN" altLang="en-US" b="1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1</a:t>
            </a:r>
            <a:r>
              <a:rPr lang="zh-CN" altLang="en-US" b="1" i="1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，</a:t>
            </a:r>
            <a:r>
              <a:rPr lang="en-US" altLang="zh-CN" b="1" i="1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 K</a:t>
            </a:r>
            <a:r>
              <a:rPr lang="zh-CN" altLang="en-US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取不同的值 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9A6D183-9F4A-5A43-83CB-88B47D786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84" y="2520976"/>
            <a:ext cx="4209964" cy="342893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49F110E-1F3E-9F4D-BB4F-1261C34BA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695" y="2675747"/>
            <a:ext cx="4156863" cy="3290254"/>
          </a:xfrm>
          <a:prstGeom prst="rect">
            <a:avLst/>
          </a:prstGeom>
        </p:spPr>
      </p:pic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428840" y="150813"/>
            <a:ext cx="757704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kern="1200">
                <a:solidFill>
                  <a:schemeClr val="tx2"/>
                </a:solidFill>
                <a:latin typeface="+mj-lt"/>
                <a:ea typeface="+mj-ea"/>
                <a:cs typeface="黑体" charset="0"/>
                <a:sym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r"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欧拉公式：复指数信号的描述</a:t>
            </a:r>
            <a:endParaRPr kumimoji="0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6585014"/>
      </p:ext>
    </p:extLst>
  </p:cSld>
  <p:clrMapOvr>
    <a:masterClrMapping/>
  </p:clrMapOvr>
  <p:transition advTm="437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0824AA68-9FD0-42B3-9F0E-5A30A562B393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54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4518" y="912958"/>
            <a:ext cx="3024187" cy="609600"/>
          </a:xfrm>
        </p:spPr>
        <p:txBody>
          <a:bodyPr/>
          <a:lstStyle/>
          <a:p>
            <a:pPr marL="342900" indent="-342900" algn="l" eaLnBrk="1" hangingPunct="1">
              <a:buFontTx/>
              <a:buChar char="•"/>
            </a:pPr>
            <a:r>
              <a:rPr kumimoji="0" lang="zh-CN" altLang="en-US" sz="3200" dirty="0">
                <a:solidFill>
                  <a:schemeClr val="bg1"/>
                </a:solidFill>
              </a:rPr>
              <a:t>复指数信号：</a:t>
            </a:r>
            <a:endParaRPr kumimoji="0" lang="zh-CN" altLang="en-US" sz="3200" dirty="0"/>
          </a:p>
        </p:txBody>
      </p:sp>
      <p:pic>
        <p:nvPicPr>
          <p:cNvPr id="11" name="Object 6">
            <a:extLst>
              <a:ext uri="{FF2B5EF4-FFF2-40B4-BE49-F238E27FC236}">
                <a16:creationId xmlns:a16="http://schemas.microsoft.com/office/drawing/2014/main" id="{28FC7AB6-F8F2-1340-9ACB-8DDA536502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3" t="52967" r="-256" b="24716"/>
          <a:stretch/>
        </p:blipFill>
        <p:spPr bwMode="auto">
          <a:xfrm>
            <a:off x="3004683" y="1011595"/>
            <a:ext cx="3989277" cy="501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85B17E1-D212-2140-B465-CDFDBB26B7B6}"/>
              </a:ext>
            </a:extLst>
          </p:cNvPr>
          <p:cNvSpPr txBox="1"/>
          <p:nvPr/>
        </p:nvSpPr>
        <p:spPr>
          <a:xfrm>
            <a:off x="3137893" y="2732445"/>
            <a:ext cx="1274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s</a:t>
            </a:r>
            <a:r>
              <a:rPr lang="zh-CN" altLang="en-US" b="1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=</a:t>
            </a:r>
            <a:r>
              <a:rPr lang="zh-CN" altLang="en-US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0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4999DE9-B04B-CB40-BD16-5B3EA3E0A9BF}"/>
              </a:ext>
            </a:extLst>
          </p:cNvPr>
          <p:cNvSpPr txBox="1"/>
          <p:nvPr/>
        </p:nvSpPr>
        <p:spPr>
          <a:xfrm>
            <a:off x="7191300" y="2752465"/>
            <a:ext cx="1327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s</a:t>
            </a:r>
            <a:r>
              <a:rPr lang="zh-CN" altLang="en-US" b="1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=</a:t>
            </a:r>
            <a:r>
              <a:rPr lang="zh-CN" altLang="en-US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0.2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4AF7C78-931E-B940-9F1B-BEED36B43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73" y="2413445"/>
            <a:ext cx="2514528" cy="196985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742E8FB-8746-6E49-B190-A82C4E406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962" y="2390071"/>
            <a:ext cx="2596832" cy="19603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E9A1EAC-2150-0949-82A0-735B6B487F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031" y="4422050"/>
            <a:ext cx="2763298" cy="203078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06DD50A-2232-B44A-90E8-6A995FF760DC}"/>
              </a:ext>
            </a:extLst>
          </p:cNvPr>
          <p:cNvSpPr txBox="1"/>
          <p:nvPr/>
        </p:nvSpPr>
        <p:spPr>
          <a:xfrm>
            <a:off x="7282353" y="5206610"/>
            <a:ext cx="1300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s</a:t>
            </a:r>
            <a:r>
              <a:rPr lang="zh-CN" altLang="en-US" b="1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=</a:t>
            </a:r>
            <a:r>
              <a:rPr lang="zh-CN" altLang="en-US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1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784E6A-1B7C-224E-9563-EDE410FD2D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307" y="4456348"/>
            <a:ext cx="2584376" cy="199648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F0AAEE0-5743-2948-B37A-DB97EE205437}"/>
              </a:ext>
            </a:extLst>
          </p:cNvPr>
          <p:cNvSpPr txBox="1"/>
          <p:nvPr/>
        </p:nvSpPr>
        <p:spPr>
          <a:xfrm>
            <a:off x="3137894" y="5206609"/>
            <a:ext cx="1327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s</a:t>
            </a:r>
            <a:r>
              <a:rPr lang="zh-CN" altLang="en-US" b="1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=</a:t>
            </a:r>
            <a:r>
              <a:rPr lang="zh-CN" altLang="en-US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0.4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F2FE916-5CA2-7045-BA4E-F88AFC70B566}"/>
              </a:ext>
            </a:extLst>
          </p:cNvPr>
          <p:cNvSpPr/>
          <p:nvPr/>
        </p:nvSpPr>
        <p:spPr>
          <a:xfrm>
            <a:off x="2598610" y="1680741"/>
            <a:ext cx="38347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K</a:t>
            </a:r>
            <a:r>
              <a:rPr lang="en-US" altLang="zh-CN" b="1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=1</a:t>
            </a:r>
            <a:r>
              <a:rPr lang="zh-CN" altLang="en-US" b="1" i="1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，</a:t>
            </a:r>
            <a:r>
              <a:rPr lang="en-US" altLang="zh-CN" b="1" i="1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w=1</a:t>
            </a:r>
            <a:r>
              <a:rPr lang="zh-CN" altLang="en-US" b="1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， </a:t>
            </a:r>
            <a:r>
              <a:rPr lang="en-US" altLang="zh-CN" b="1" i="1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s</a:t>
            </a:r>
            <a:r>
              <a:rPr lang="zh-CN" altLang="en-US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取不同的值 </a:t>
            </a:r>
            <a:endParaRPr lang="zh-CN" altLang="en-US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1428840" y="150813"/>
            <a:ext cx="757704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kern="1200">
                <a:solidFill>
                  <a:schemeClr val="tx2"/>
                </a:solidFill>
                <a:latin typeface="+mj-lt"/>
                <a:ea typeface="+mj-ea"/>
                <a:cs typeface="黑体" charset="0"/>
                <a:sym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r"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欧拉公式：复指数信号的描述</a:t>
            </a:r>
            <a:endParaRPr kumimoji="0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2407450"/>
      </p:ext>
    </p:extLst>
  </p:cSld>
  <p:clrMapOvr>
    <a:masterClrMapping/>
  </p:clrMapOvr>
  <p:transition advTm="437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0824AA68-9FD0-42B3-9F0E-5A30A562B393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55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25440" y="1073200"/>
            <a:ext cx="3024187" cy="609600"/>
          </a:xfrm>
        </p:spPr>
        <p:txBody>
          <a:bodyPr/>
          <a:lstStyle/>
          <a:p>
            <a:pPr marL="342900" indent="-342900" algn="l" eaLnBrk="1" hangingPunct="1">
              <a:buFontTx/>
              <a:buChar char="•"/>
            </a:pPr>
            <a:r>
              <a:rPr kumimoji="0" lang="zh-CN" altLang="en-US" sz="3200">
                <a:solidFill>
                  <a:schemeClr val="bg1"/>
                </a:solidFill>
              </a:rPr>
              <a:t>复指数信号：</a:t>
            </a:r>
            <a:endParaRPr kumimoji="0" lang="zh-CN" altLang="en-US" sz="3200"/>
          </a:p>
        </p:txBody>
      </p:sp>
      <p:pic>
        <p:nvPicPr>
          <p:cNvPr id="11" name="Object 6">
            <a:extLst>
              <a:ext uri="{FF2B5EF4-FFF2-40B4-BE49-F238E27FC236}">
                <a16:creationId xmlns:a16="http://schemas.microsoft.com/office/drawing/2014/main" id="{28FC7AB6-F8F2-1340-9ACB-8DDA536502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3" t="52967" r="-256" b="24716"/>
          <a:stretch/>
        </p:blipFill>
        <p:spPr bwMode="auto">
          <a:xfrm>
            <a:off x="3454432" y="1126303"/>
            <a:ext cx="3989277" cy="501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85B17E1-D212-2140-B465-CDFDBB26B7B6}"/>
              </a:ext>
            </a:extLst>
          </p:cNvPr>
          <p:cNvSpPr txBox="1"/>
          <p:nvPr/>
        </p:nvSpPr>
        <p:spPr>
          <a:xfrm>
            <a:off x="1888698" y="5902226"/>
            <a:ext cx="1327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w=1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5D662BD-8221-2E4A-A187-FD699B9B35ED}"/>
              </a:ext>
            </a:extLst>
          </p:cNvPr>
          <p:cNvSpPr txBox="1"/>
          <p:nvPr/>
        </p:nvSpPr>
        <p:spPr>
          <a:xfrm>
            <a:off x="5785682" y="5938413"/>
            <a:ext cx="1327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w=5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9D8E71C-72A2-3747-BCFB-2614550C73F4}"/>
              </a:ext>
            </a:extLst>
          </p:cNvPr>
          <p:cNvSpPr/>
          <p:nvPr/>
        </p:nvSpPr>
        <p:spPr>
          <a:xfrm>
            <a:off x="2825800" y="1980392"/>
            <a:ext cx="39116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K</a:t>
            </a:r>
            <a:r>
              <a:rPr lang="en-US" altLang="zh-CN" b="1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=1</a:t>
            </a:r>
            <a:r>
              <a:rPr lang="zh-CN" altLang="en-US" b="1" i="1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，</a:t>
            </a:r>
            <a:r>
              <a:rPr lang="en-US" altLang="zh-CN" b="1" i="1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 s </a:t>
            </a:r>
            <a:r>
              <a:rPr lang="en-US" altLang="zh-CN" b="1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=0</a:t>
            </a:r>
            <a:r>
              <a:rPr lang="zh-CN" altLang="en-US" b="1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， </a:t>
            </a:r>
            <a:r>
              <a:rPr lang="en-US" altLang="zh-CN" b="1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w</a:t>
            </a:r>
            <a:r>
              <a:rPr lang="zh-CN" altLang="en-US" dirty="0">
                <a:solidFill>
                  <a:schemeClr val="bg1"/>
                </a:solidFill>
                <a:latin typeface="Symbol" panose="05050102010706020507" pitchFamily="18" charset="2"/>
                <a:ea typeface="仿宋_GB2312"/>
                <a:cs typeface="仿宋_GB2312"/>
                <a:sym typeface="Symbol" panose="05050102010706020507" pitchFamily="18" charset="2"/>
              </a:rPr>
              <a:t>取不同的值 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1112EA0-F4C9-9A47-A249-FE839978B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956" y="3070454"/>
            <a:ext cx="3616695" cy="282818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7460650-4255-5F4F-B2DC-B9EE5DEFA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62" y="3070454"/>
            <a:ext cx="3241414" cy="2489995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428840" y="150813"/>
            <a:ext cx="757704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kern="1200">
                <a:solidFill>
                  <a:schemeClr val="tx2"/>
                </a:solidFill>
                <a:latin typeface="+mj-lt"/>
                <a:ea typeface="+mj-ea"/>
                <a:cs typeface="黑体" charset="0"/>
                <a:sym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r"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欧拉公式：复指数信号的描述</a:t>
            </a:r>
            <a:endParaRPr kumimoji="0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0757091"/>
      </p:ext>
    </p:extLst>
  </p:cSld>
  <p:clrMapOvr>
    <a:masterClrMapping/>
  </p:clrMapOvr>
  <p:transition advTm="437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E71D1CFE-1886-46F9-B3E6-836C4DA8CF3C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56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12938" y="1844674"/>
            <a:ext cx="5334000" cy="4098853"/>
          </a:xfrm>
        </p:spPr>
        <p:txBody>
          <a:bodyPr/>
          <a:lstStyle/>
          <a:p>
            <a:pPr marL="342900" indent="-342900" algn="l" eaLnBrk="1" hangingPunct="1">
              <a:lnSpc>
                <a:spcPct val="150000"/>
              </a:lnSpc>
              <a:spcBef>
                <a:spcPts val="1200"/>
              </a:spcBef>
              <a:buFontTx/>
              <a:buChar char="•"/>
            </a:pPr>
            <a:r>
              <a:rPr kumimoji="0" lang="zh-CN" altLang="en-US" sz="3200" b="1" dirty="0">
                <a:solidFill>
                  <a:schemeClr val="bg1"/>
                </a:solidFill>
              </a:rPr>
              <a:t>信号的概念</a:t>
            </a:r>
            <a:endParaRPr kumimoji="0" lang="en-US" altLang="zh-CN" sz="3200" b="1" dirty="0">
              <a:solidFill>
                <a:schemeClr val="bg1"/>
              </a:solidFill>
            </a:endParaRPr>
          </a:p>
          <a:p>
            <a:pPr marL="342900" indent="-342900" algn="l" eaLnBrk="1" hangingPunct="1">
              <a:lnSpc>
                <a:spcPct val="150000"/>
              </a:lnSpc>
              <a:spcBef>
                <a:spcPts val="1200"/>
              </a:spcBef>
              <a:buFontTx/>
              <a:buChar char="•"/>
            </a:pPr>
            <a:r>
              <a:rPr kumimoji="0" lang="zh-CN" altLang="en-US" sz="3200" b="1" dirty="0">
                <a:solidFill>
                  <a:schemeClr val="bg1"/>
                </a:solidFill>
              </a:rPr>
              <a:t>信号的描述</a:t>
            </a:r>
            <a:endParaRPr kumimoji="0" lang="en-US" altLang="zh-CN" sz="3200" b="1" dirty="0">
              <a:solidFill>
                <a:schemeClr val="bg1"/>
              </a:solidFill>
            </a:endParaRPr>
          </a:p>
          <a:p>
            <a:pPr marL="342900" indent="-342900" algn="l" eaLnBrk="1" hangingPunct="1">
              <a:lnSpc>
                <a:spcPct val="150000"/>
              </a:lnSpc>
              <a:spcBef>
                <a:spcPts val="1200"/>
              </a:spcBef>
              <a:buFontTx/>
              <a:buChar char="•"/>
            </a:pPr>
            <a:r>
              <a:rPr kumimoji="0" lang="zh-CN" altLang="en-US" sz="3200" b="1" dirty="0">
                <a:solidFill>
                  <a:schemeClr val="bg1"/>
                </a:solidFill>
              </a:rPr>
              <a:t>欧拉公式</a:t>
            </a:r>
            <a:endParaRPr kumimoji="0" lang="en-US" altLang="zh-CN" sz="3200" b="1" dirty="0">
              <a:solidFill>
                <a:schemeClr val="bg1"/>
              </a:solidFill>
            </a:endParaRPr>
          </a:p>
          <a:p>
            <a:pPr marL="342900" indent="-342900" algn="l" eaLnBrk="1" hangingPunct="1">
              <a:lnSpc>
                <a:spcPct val="150000"/>
              </a:lnSpc>
              <a:spcBef>
                <a:spcPts val="1200"/>
              </a:spcBef>
              <a:buFontTx/>
              <a:buChar char="•"/>
            </a:pPr>
            <a:r>
              <a:rPr kumimoji="0" lang="zh-CN" altLang="en-US" sz="3200" b="1" dirty="0">
                <a:solidFill>
                  <a:srgbClr val="FF0000"/>
                </a:solidFill>
              </a:rPr>
              <a:t>函数分解</a:t>
            </a:r>
            <a:endParaRPr kumimoji="0" lang="en-US" altLang="zh-CN" sz="3200" b="1" dirty="0">
              <a:solidFill>
                <a:srgbClr val="FF0000"/>
              </a:solidFill>
            </a:endParaRPr>
          </a:p>
        </p:txBody>
      </p:sp>
      <p:sp>
        <p:nvSpPr>
          <p:cNvPr id="13316" name="Text Box 4"/>
          <p:cNvSpPr>
            <a:spLocks noChangeArrowheads="1"/>
          </p:cNvSpPr>
          <p:nvPr/>
        </p:nvSpPr>
        <p:spPr bwMode="auto">
          <a:xfrm>
            <a:off x="58738" y="190500"/>
            <a:ext cx="88884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zh-CN" altLang="en-US" sz="3600">
                <a:solidFill>
                  <a:srgbClr val="80008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第一章 信号的基本概念与数学基础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0918008"/>
      </p:ext>
    </p:extLst>
  </p:cSld>
  <p:clrMapOvr>
    <a:masterClrMapping/>
  </p:clrMapOvr>
  <p:transition advTm="11078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EE26F530-9248-4D7B-A2B1-26A440214D37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57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46083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5840413" y="152400"/>
            <a:ext cx="3124200" cy="685800"/>
          </a:xfrm>
        </p:spPr>
        <p:txBody>
          <a:bodyPr/>
          <a:lstStyle/>
          <a:p>
            <a:pPr algn="r"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向量正交</a:t>
            </a:r>
            <a:endParaRPr kumimoji="0" lang="zh-CN" altLang="en-US" dirty="0"/>
          </a:p>
        </p:txBody>
      </p:sp>
      <p:sp>
        <p:nvSpPr>
          <p:cNvPr id="46084" name="Rectangle 60"/>
          <p:cNvSpPr>
            <a:spLocks noChangeArrowheads="1"/>
          </p:cNvSpPr>
          <p:nvPr/>
        </p:nvSpPr>
        <p:spPr bwMode="auto">
          <a:xfrm>
            <a:off x="792163" y="2246313"/>
            <a:ext cx="7969250" cy="418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chemeClr val="bg1"/>
                </a:solidFill>
                <a:ea typeface="宋体" panose="02010600030101010101" pitchFamily="2" charset="-122"/>
              </a:rPr>
              <a:t>设</a:t>
            </a:r>
            <a:r>
              <a:rPr lang="zh-CN" altLang="en-US" sz="2800" b="1" i="1" dirty="0">
                <a:solidFill>
                  <a:schemeClr val="bg1"/>
                </a:solidFill>
                <a:ea typeface="宋体" panose="02010600030101010101" pitchFamily="2" charset="-122"/>
              </a:rPr>
              <a:t>Ｖ </a:t>
            </a:r>
            <a:r>
              <a:rPr lang="zh-CN" altLang="en-US" sz="2800" b="1" dirty="0">
                <a:solidFill>
                  <a:schemeClr val="bg1"/>
                </a:solidFill>
                <a:ea typeface="宋体" panose="02010600030101010101" pitchFamily="2" charset="-122"/>
              </a:rPr>
              <a:t>为欧氏空间，非零向量</a:t>
            </a:r>
            <a:endParaRPr lang="en-US" altLang="zh-CN" sz="2800" b="1" dirty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zh-CN" sz="2800" b="1" dirty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 typeface="黑体" panose="02010609060101010101" pitchFamily="49" charset="-122"/>
              <a:buAutoNum type="circleNumDbPlain"/>
            </a:pPr>
            <a:r>
              <a:rPr lang="zh-CN" altLang="en-US" sz="2800" b="1" dirty="0">
                <a:solidFill>
                  <a:schemeClr val="bg1"/>
                </a:solidFill>
                <a:ea typeface="宋体" panose="02010600030101010101" pitchFamily="2" charset="-122"/>
              </a:rPr>
              <a:t>如果它们两两正交，则称之为</a:t>
            </a:r>
            <a:r>
              <a:rPr lang="zh-CN" altLang="en-US" sz="2800" b="1" dirty="0">
                <a:solidFill>
                  <a:srgbClr val="0070C0"/>
                </a:solidFill>
                <a:ea typeface="宋体" panose="02010600030101010101" pitchFamily="2" charset="-122"/>
              </a:rPr>
              <a:t>正交向量组</a:t>
            </a:r>
            <a:r>
              <a:rPr lang="en-US" altLang="zh-CN" sz="2800" b="1" dirty="0">
                <a:solidFill>
                  <a:schemeClr val="bg1"/>
                </a:solidFill>
                <a:ea typeface="宋体" panose="02010600030101010101" pitchFamily="2" charset="-122"/>
              </a:rPr>
              <a:t>.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 typeface="黑体" panose="02010609060101010101" pitchFamily="49" charset="-122"/>
              <a:buAutoNum type="circleNumDbPlain"/>
            </a:pPr>
            <a:r>
              <a:rPr lang="zh-CN" altLang="en-US" sz="2800" b="1" dirty="0">
                <a:solidFill>
                  <a:schemeClr val="bg1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800" b="1" i="1" dirty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n</a:t>
            </a:r>
            <a:r>
              <a:rPr lang="zh-CN" altLang="en-US" sz="2800" b="1" dirty="0">
                <a:solidFill>
                  <a:schemeClr val="bg1"/>
                </a:solidFill>
                <a:ea typeface="宋体" panose="02010600030101010101" pitchFamily="2" charset="-122"/>
              </a:rPr>
              <a:t>维欧氏空间中正交向量组所含向量个数 ≤</a:t>
            </a:r>
            <a:r>
              <a:rPr lang="en-US" altLang="zh-CN" sz="2800" b="1" i="1" dirty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n</a:t>
            </a:r>
            <a:endParaRPr lang="zh-CN" altLang="en-US" sz="2800" b="1" dirty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 typeface="黑体" panose="02010609060101010101" pitchFamily="49" charset="-122"/>
              <a:buAutoNum type="circleNumDbPlain"/>
            </a:pPr>
            <a:r>
              <a:rPr lang="zh-CN" altLang="en-US" sz="2800" b="1" dirty="0">
                <a:solidFill>
                  <a:schemeClr val="bg1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800" b="1" i="1" dirty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n</a:t>
            </a:r>
            <a:r>
              <a:rPr lang="zh-CN" altLang="en-US" sz="2800" b="1" dirty="0">
                <a:solidFill>
                  <a:schemeClr val="bg1"/>
                </a:solidFill>
                <a:ea typeface="宋体" panose="02010600030101010101" pitchFamily="2" charset="-122"/>
              </a:rPr>
              <a:t>维欧氏空间中，由</a:t>
            </a:r>
            <a:r>
              <a:rPr lang="en-US" altLang="zh-CN" sz="2800" b="1" i="1" dirty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n</a:t>
            </a:r>
            <a:r>
              <a:rPr lang="zh-CN" altLang="en-US" sz="2800" b="1" dirty="0">
                <a:solidFill>
                  <a:schemeClr val="bg1"/>
                </a:solidFill>
                <a:ea typeface="宋体" panose="02010600030101010101" pitchFamily="2" charset="-122"/>
              </a:rPr>
              <a:t>个向量构成的正交向量组称为</a:t>
            </a:r>
            <a:r>
              <a:rPr lang="zh-CN" altLang="en-US" sz="2800" b="1" dirty="0">
                <a:solidFill>
                  <a:srgbClr val="0070C0"/>
                </a:solidFill>
                <a:ea typeface="宋体" panose="02010600030101010101" pitchFamily="2" charset="-122"/>
              </a:rPr>
              <a:t>正交基</a:t>
            </a:r>
            <a:r>
              <a:rPr lang="zh-CN" altLang="en-US" sz="2800" b="1" dirty="0">
                <a:solidFill>
                  <a:schemeClr val="bg1"/>
                </a:solidFill>
                <a:ea typeface="宋体" panose="02010600030101010101" pitchFamily="2" charset="-122"/>
              </a:rPr>
              <a:t>；</a:t>
            </a:r>
            <a:endParaRPr lang="en-US" altLang="zh-CN" sz="2800" b="1" dirty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 typeface="黑体" panose="02010609060101010101" pitchFamily="49" charset="-122"/>
              <a:buAutoNum type="circleNumDbPlain"/>
            </a:pPr>
            <a:r>
              <a:rPr lang="zh-CN" altLang="en-US" sz="2800" b="1" dirty="0">
                <a:solidFill>
                  <a:schemeClr val="bg1"/>
                </a:solidFill>
                <a:ea typeface="宋体" panose="02010600030101010101" pitchFamily="2" charset="-122"/>
              </a:rPr>
              <a:t>由单位向量构成的正交基称为</a:t>
            </a:r>
            <a:r>
              <a:rPr lang="zh-CN" altLang="en-US" sz="2800" b="1" dirty="0">
                <a:solidFill>
                  <a:srgbClr val="0070C0"/>
                </a:solidFill>
                <a:ea typeface="宋体" panose="02010600030101010101" pitchFamily="2" charset="-122"/>
              </a:rPr>
              <a:t>标准正交基</a:t>
            </a:r>
            <a:r>
              <a:rPr lang="en-US" altLang="zh-CN" sz="2800" b="1" dirty="0">
                <a:solidFill>
                  <a:schemeClr val="bg1"/>
                </a:solidFill>
                <a:ea typeface="宋体" panose="02010600030101010101" pitchFamily="2" charset="-122"/>
              </a:rPr>
              <a:t>.</a:t>
            </a:r>
            <a:r>
              <a:rPr lang="en-US" altLang="zh-CN" sz="2800" dirty="0">
                <a:solidFill>
                  <a:schemeClr val="bg1"/>
                </a:solidFill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576263" y="914400"/>
            <a:ext cx="7056437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</a:rPr>
              <a:t>正交基与标准正交基</a:t>
            </a:r>
            <a:endParaRPr kumimoji="0" lang="zh-CN" altLang="en-US" b="1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sp>
        <p:nvSpPr>
          <p:cNvPr id="46086" name="Rectangle 70"/>
          <p:cNvSpPr>
            <a:spLocks noChangeArrowheads="1"/>
          </p:cNvSpPr>
          <p:nvPr/>
        </p:nvSpPr>
        <p:spPr bwMode="auto">
          <a:xfrm>
            <a:off x="647700" y="1633538"/>
            <a:ext cx="25923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zh-CN" altLang="en-US" b="1">
                <a:solidFill>
                  <a:schemeClr val="bg1"/>
                </a:solidFill>
                <a:latin typeface="黑体" panose="02010609060101010101" pitchFamily="49" charset="-122"/>
              </a:rPr>
              <a:t>定义：</a:t>
            </a:r>
          </a:p>
        </p:txBody>
      </p:sp>
      <p:graphicFrame>
        <p:nvGraphicFramePr>
          <p:cNvPr id="46087" name="Object 61"/>
          <p:cNvGraphicFramePr>
            <a:graphicFrameLocks noChangeAspect="1"/>
          </p:cNvGraphicFramePr>
          <p:nvPr/>
        </p:nvGraphicFramePr>
        <p:xfrm>
          <a:off x="5322888" y="2298700"/>
          <a:ext cx="2578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38" name="Equation" r:id="rId3" imgW="2578100" imgH="431800" progId="Equation.DSMT4">
                  <p:embed/>
                </p:oleObj>
              </mc:Choice>
              <mc:Fallback>
                <p:oleObj name="Equation" r:id="rId3" imgW="2578100" imgH="431800" progId="Equation.DSMT4">
                  <p:embed/>
                  <p:pic>
                    <p:nvPicPr>
                      <p:cNvPr id="46087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2888" y="2298700"/>
                        <a:ext cx="25781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7734663"/>
      </p:ext>
    </p:extLst>
  </p:cSld>
  <p:clrMapOvr>
    <a:masterClrMapping/>
  </p:clrMapOvr>
  <p:transition advTm="578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8619BE9C-48CF-4831-91DA-B994BCB77C5E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58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47107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5840413" y="152400"/>
            <a:ext cx="3124200" cy="685800"/>
          </a:xfrm>
        </p:spPr>
        <p:txBody>
          <a:bodyPr/>
          <a:lstStyle/>
          <a:p>
            <a:pPr algn="r"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向量正交</a:t>
            </a:r>
            <a:endParaRPr kumimoji="0" lang="zh-CN" altLang="en-US" dirty="0"/>
          </a:p>
        </p:txBody>
      </p:sp>
      <p:sp>
        <p:nvSpPr>
          <p:cNvPr id="47108" name="Rectangle 60"/>
          <p:cNvSpPr>
            <a:spLocks noChangeArrowheads="1"/>
          </p:cNvSpPr>
          <p:nvPr/>
        </p:nvSpPr>
        <p:spPr bwMode="auto">
          <a:xfrm>
            <a:off x="603250" y="1836738"/>
            <a:ext cx="7970838" cy="954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800" b="1" i="1">
                <a:solidFill>
                  <a:schemeClr val="bg1"/>
                </a:solidFill>
                <a:latin typeface="Verdana" panose="020B0604030504040204" pitchFamily="34" charset="0"/>
              </a:rPr>
              <a:t>n</a:t>
            </a:r>
            <a:r>
              <a:rPr lang="zh-CN" altLang="en-US" sz="2400" b="1">
                <a:solidFill>
                  <a:schemeClr val="bg1"/>
                </a:solidFill>
                <a:ea typeface="宋体" panose="02010600030101010101" pitchFamily="2" charset="-122"/>
              </a:rPr>
              <a:t>维欧氏空间</a:t>
            </a:r>
            <a:r>
              <a:rPr lang="zh-CN" altLang="en-US" sz="2400" b="1" i="1">
                <a:solidFill>
                  <a:schemeClr val="bg1"/>
                </a:solidFill>
                <a:ea typeface="宋体" panose="02010600030101010101" pitchFamily="2" charset="-122"/>
              </a:rPr>
              <a:t>Ｖ</a:t>
            </a:r>
            <a:r>
              <a:rPr lang="zh-CN" altLang="en-US" sz="2400" b="1">
                <a:solidFill>
                  <a:schemeClr val="bg1"/>
                </a:solidFill>
                <a:ea typeface="宋体" panose="02010600030101010101" pitchFamily="2" charset="-122"/>
              </a:rPr>
              <a:t>中的一组基        　           为标准正交基</a:t>
            </a:r>
            <a:endParaRPr lang="en-US" altLang="zh-CN" sz="2400" b="1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zh-CN" sz="2800" b="1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576263" y="914400"/>
            <a:ext cx="7056437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</a:rPr>
              <a:t>标准正交基</a:t>
            </a:r>
            <a:endParaRPr kumimoji="0" lang="zh-CN" altLang="en-US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grpSp>
        <p:nvGrpSpPr>
          <p:cNvPr id="47110" name="Group 24"/>
          <p:cNvGrpSpPr>
            <a:grpSpLocks/>
          </p:cNvGrpSpPr>
          <p:nvPr/>
        </p:nvGrpSpPr>
        <p:grpSpPr bwMode="auto">
          <a:xfrm>
            <a:off x="1333500" y="2414588"/>
            <a:ext cx="6159500" cy="850900"/>
            <a:chOff x="567" y="639"/>
            <a:chExt cx="3880" cy="536"/>
          </a:xfrm>
        </p:grpSpPr>
        <p:pic>
          <p:nvPicPr>
            <p:cNvPr id="47114" name="图片 9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" y="639"/>
              <a:ext cx="3480" cy="5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7115" name="AutoShape 23"/>
            <p:cNvSpPr>
              <a:spLocks noChangeArrowheads="1"/>
            </p:cNvSpPr>
            <p:nvPr/>
          </p:nvSpPr>
          <p:spPr bwMode="auto">
            <a:xfrm>
              <a:off x="567" y="845"/>
              <a:ext cx="363" cy="136"/>
            </a:xfrm>
            <a:prstGeom prst="leftRightArrow">
              <a:avLst>
                <a:gd name="adj1" fmla="val 50000"/>
                <a:gd name="adj2" fmla="val 53382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Char char="–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Char char="–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kumimoji="0" lang="zh-CN" altLang="en-US" sz="2800">
                <a:ea typeface="宋体" panose="02010600030101010101" pitchFamily="2" charset="-122"/>
              </a:endParaRPr>
            </a:p>
          </p:txBody>
        </p:sp>
      </p:grpSp>
      <p:pic>
        <p:nvPicPr>
          <p:cNvPr id="47111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0" y="1809750"/>
            <a:ext cx="16256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utoShape 23"/>
          <p:cNvSpPr>
            <a:spLocks noChangeArrowheads="1"/>
          </p:cNvSpPr>
          <p:nvPr/>
        </p:nvSpPr>
        <p:spPr bwMode="auto">
          <a:xfrm>
            <a:off x="1274763" y="2732088"/>
            <a:ext cx="576262" cy="215900"/>
          </a:xfrm>
          <a:prstGeom prst="leftRightArrow">
            <a:avLst>
              <a:gd name="adj1" fmla="val 50000"/>
              <a:gd name="adj2" fmla="val 53382"/>
            </a:avLst>
          </a:prstGeom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/>
          </a:p>
        </p:txBody>
      </p:sp>
      <p:sp>
        <p:nvSpPr>
          <p:cNvPr id="19" name="Rectangle 1"/>
          <p:cNvSpPr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618353" y="3289304"/>
            <a:ext cx="7591309" cy="3207801"/>
          </a:xfrm>
          <a:prstGeom prst="rect">
            <a:avLst/>
          </a:prstGeom>
          <a:blipFill rotWithShape="0">
            <a:blip r:embed="rId4"/>
            <a:stretch>
              <a:fillRect l="-1204" b="-1141"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zh-CN" altLang="en-US" dirty="0">
                <a:noFill/>
              </a:rPr>
              <a:t> 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3FA77AA-C322-2343-9A7C-F1D7C2CEEFC5}"/>
              </a:ext>
            </a:extLst>
          </p:cNvPr>
          <p:cNvSpPr/>
          <p:nvPr/>
        </p:nvSpPr>
        <p:spPr bwMode="auto">
          <a:xfrm>
            <a:off x="4641848" y="2803520"/>
            <a:ext cx="349240" cy="288935"/>
          </a:xfrm>
          <a:prstGeom prst="rect">
            <a:avLst/>
          </a:prstGeom>
          <a:solidFill>
            <a:srgbClr val="FCFFF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rgbClr val="FFFF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2311756"/>
      </p:ext>
    </p:extLst>
  </p:cSld>
  <p:clrMapOvr>
    <a:masterClrMapping/>
  </p:clrMapOvr>
  <p:transition advTm="578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3E7EE7FD-96A8-467A-90DD-721E7939C62F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59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49155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5840413" y="152400"/>
            <a:ext cx="3124200" cy="685800"/>
          </a:xfrm>
        </p:spPr>
        <p:txBody>
          <a:bodyPr/>
          <a:lstStyle/>
          <a:p>
            <a:pPr algn="r"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函数正交</a:t>
            </a:r>
            <a:endParaRPr kumimoji="0" lang="zh-CN" altLang="en-US" dirty="0"/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576263" y="914400"/>
            <a:ext cx="7056437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</a:rPr>
              <a:t>正交函数集</a:t>
            </a:r>
            <a:endParaRPr kumimoji="0" lang="zh-CN" altLang="en-US" b="1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sp>
        <p:nvSpPr>
          <p:cNvPr id="49157" name="Rectangle 1"/>
          <p:cNvSpPr>
            <a:spLocks noChangeArrowheads="1"/>
          </p:cNvSpPr>
          <p:nvPr/>
        </p:nvSpPr>
        <p:spPr bwMode="auto">
          <a:xfrm>
            <a:off x="1009650" y="1524000"/>
            <a:ext cx="7591425" cy="4894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r>
              <a:rPr kumimoji="0"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在</a:t>
            </a:r>
            <a:r>
              <a:rPr kumimoji="0"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[</a:t>
            </a:r>
            <a:r>
              <a:rPr kumimoji="0" lang="en-US" altLang="zh-CN" sz="2400" b="1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kumimoji="0" lang="en-US" altLang="zh-CN" sz="2400" b="1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</a:t>
            </a:r>
            <a:r>
              <a:rPr kumimoji="0" lang="en-US" altLang="zh-CN" sz="2400" b="1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kumimoji="0" lang="en-US" altLang="zh-CN" sz="2400" b="1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kumimoji="0"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]</a:t>
            </a:r>
            <a:r>
              <a:rPr kumimoji="0"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区间上定义的非零函数</a:t>
            </a:r>
            <a:r>
              <a:rPr kumimoji="0" lang="el-GR" altLang="zh-CN" sz="2400" b="1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φ</a:t>
            </a:r>
            <a:r>
              <a:rPr kumimoji="0" lang="en-US" altLang="zh-CN" sz="2400" b="1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en-US" altLang="zh-CN" sz="2400" b="1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kumimoji="0"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r>
              <a:rPr kumimoji="0"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与</a:t>
            </a:r>
            <a:r>
              <a:rPr kumimoji="0" lang="el-GR" altLang="zh-CN" sz="2400" b="1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φ</a:t>
            </a:r>
            <a:r>
              <a:rPr kumimoji="0" lang="en-US" altLang="zh-CN" sz="2400" b="1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kumimoji="0"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en-US" altLang="zh-CN" sz="2400" b="1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kumimoji="0"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r>
              <a:rPr kumimoji="0"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，若满足条件：</a:t>
            </a:r>
            <a:endParaRPr kumimoji="0" lang="en-US" altLang="zh-CN" sz="2400" b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endParaRPr kumimoji="0" lang="en-US" altLang="zh-CN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endParaRPr kumimoji="0" lang="zh-CN" altLang="zh-CN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</a:t>
            </a:r>
            <a:r>
              <a:rPr kumimoji="0"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则函数</a:t>
            </a:r>
            <a:r>
              <a:rPr kumimoji="0" lang="el-GR" altLang="zh-CN" sz="2400" b="1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φ</a:t>
            </a:r>
            <a:r>
              <a:rPr kumimoji="0" lang="en-US" altLang="zh-CN" sz="2400" b="1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en-US" altLang="zh-CN" sz="2400" b="1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kumimoji="0"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r>
              <a:rPr kumimoji="0"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与</a:t>
            </a:r>
            <a:r>
              <a:rPr kumimoji="0" lang="el-GR" altLang="zh-CN" sz="2400" b="1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φ</a:t>
            </a:r>
            <a:r>
              <a:rPr kumimoji="0" lang="en-US" altLang="zh-CN" sz="2400" b="1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kumimoji="0"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en-US" altLang="zh-CN" sz="2400" b="1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kumimoji="0"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r>
              <a:rPr kumimoji="0"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为在</a:t>
            </a:r>
            <a:r>
              <a:rPr kumimoji="0"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[</a:t>
            </a:r>
            <a:r>
              <a:rPr kumimoji="0" lang="en-US" altLang="zh-CN" sz="2400" b="1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kumimoji="0" lang="en-US" altLang="zh-CN" sz="2400" b="1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</a:t>
            </a:r>
            <a:r>
              <a:rPr kumimoji="0" lang="en-US" altLang="zh-CN" sz="2400" b="1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kumimoji="0" lang="en-US" altLang="zh-CN" sz="2400" b="1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kumimoji="0"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]</a:t>
            </a:r>
            <a:r>
              <a:rPr kumimoji="0"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区间的</a:t>
            </a:r>
            <a:r>
              <a:rPr kumimoji="0" lang="zh-CN" altLang="en-US" sz="2400" b="1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正交函数</a:t>
            </a:r>
            <a:r>
              <a:rPr kumimoji="0"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endParaRPr kumimoji="0" lang="en-US" altLang="zh-CN" sz="2400" b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zh-CN" sz="2400" b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r>
              <a:rPr kumimoji="0"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在</a:t>
            </a:r>
            <a:r>
              <a:rPr kumimoji="0"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[</a:t>
            </a:r>
            <a:r>
              <a:rPr kumimoji="0" lang="en-US" altLang="zh-CN" sz="2400" b="1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kumimoji="0" lang="en-US" altLang="zh-CN" sz="2400" b="1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</a:t>
            </a:r>
            <a:r>
              <a:rPr kumimoji="0" lang="en-US" altLang="zh-CN" sz="2400" b="1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kumimoji="0" lang="en-US" altLang="zh-CN" sz="2400" b="1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kumimoji="0"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]</a:t>
            </a:r>
            <a:r>
              <a:rPr kumimoji="0"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区间上定义的非零函数序列</a:t>
            </a:r>
            <a:r>
              <a:rPr kumimoji="0" lang="el-GR" altLang="zh-CN" sz="2400" b="1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φ</a:t>
            </a:r>
            <a:r>
              <a:rPr kumimoji="0" lang="en-US" altLang="zh-CN" sz="2400" b="1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en-US" altLang="zh-CN" sz="2400" b="1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kumimoji="0"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), </a:t>
            </a:r>
            <a:r>
              <a:rPr kumimoji="0" lang="el-GR" altLang="zh-CN" sz="2400" b="1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φ</a:t>
            </a:r>
            <a:r>
              <a:rPr kumimoji="0" lang="en-US" altLang="zh-CN" sz="2400" b="1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kumimoji="0"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en-US" altLang="zh-CN" sz="2400" b="1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kumimoji="0"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), …, </a:t>
            </a:r>
            <a:r>
              <a:rPr kumimoji="0" lang="el-GR" altLang="zh-CN" sz="2400" b="1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φ</a:t>
            </a:r>
            <a:r>
              <a:rPr kumimoji="0" lang="en-US" altLang="zh-CN" sz="2400" b="1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kumimoji="0"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en-US" altLang="zh-CN" sz="2400" b="1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kumimoji="0"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r>
              <a:rPr kumimoji="0"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，其中任意两个函数</a:t>
            </a:r>
            <a:r>
              <a:rPr kumimoji="0" lang="el-GR" altLang="zh-CN" sz="2400" b="1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φ</a:t>
            </a:r>
            <a:r>
              <a:rPr kumimoji="0" lang="en-US" altLang="zh-CN" sz="2400" b="1" baseline="-25000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</a:t>
            </a:r>
            <a:r>
              <a:rPr kumimoji="0"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en-US" altLang="zh-CN" sz="2400" b="1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kumimoji="0"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r>
              <a:rPr kumimoji="0"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与</a:t>
            </a:r>
            <a:r>
              <a:rPr kumimoji="0" lang="el-GR" altLang="zh-CN" sz="2400" b="1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φ</a:t>
            </a:r>
            <a:r>
              <a:rPr kumimoji="0" lang="en-US" altLang="zh-CN" sz="2400" b="1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j</a:t>
            </a:r>
            <a:r>
              <a:rPr kumimoji="0"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en-US" altLang="zh-CN" sz="2400" b="1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kumimoji="0"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r>
              <a:rPr kumimoji="0"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均满足条件：</a:t>
            </a:r>
            <a:endParaRPr kumimoji="0" lang="en-US" altLang="zh-CN" sz="2400" b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endParaRPr kumimoji="0" lang="en-US" altLang="zh-CN" sz="2400" b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endParaRPr kumimoji="0" lang="en-US" altLang="zh-CN" sz="2400" b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zh-CN" sz="2400" b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</a:t>
            </a:r>
            <a:r>
              <a:rPr kumimoji="0"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式中</a:t>
            </a:r>
            <a:r>
              <a:rPr kumimoji="0" lang="en-US" altLang="zh-CN" sz="2400" b="1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k</a:t>
            </a:r>
            <a:r>
              <a:rPr kumimoji="0" lang="en-US" altLang="zh-CN" sz="2400" b="1" baseline="-25000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</a:t>
            </a:r>
            <a:r>
              <a:rPr kumimoji="0"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为非零常数，则称函数序列</a:t>
            </a:r>
            <a:r>
              <a:rPr kumimoji="0"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{</a:t>
            </a:r>
            <a:r>
              <a:rPr kumimoji="0" lang="el-GR" altLang="zh-CN" sz="2400" b="1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φ</a:t>
            </a:r>
            <a:r>
              <a:rPr kumimoji="0" lang="en-US" altLang="zh-CN" sz="2400" b="1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en-US" altLang="zh-CN" sz="2400" b="1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kumimoji="0"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), </a:t>
            </a:r>
            <a:r>
              <a:rPr kumimoji="0" lang="el-GR" altLang="zh-CN" sz="2400" b="1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φ</a:t>
            </a:r>
            <a:r>
              <a:rPr kumimoji="0" lang="en-US" altLang="zh-CN" sz="2400" b="1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kumimoji="0"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en-US" altLang="zh-CN" sz="2400" b="1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kumimoji="0"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), …, </a:t>
            </a:r>
            <a:r>
              <a:rPr kumimoji="0" lang="el-GR" altLang="zh-CN" sz="2400" b="1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φ</a:t>
            </a:r>
            <a:r>
              <a:rPr kumimoji="0" lang="en-US" altLang="zh-CN" sz="2400" b="1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kumimoji="0"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en-US" altLang="zh-CN" sz="2400" b="1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kumimoji="0"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)}</a:t>
            </a:r>
            <a:r>
              <a:rPr kumimoji="0"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为  在区间</a:t>
            </a:r>
            <a:r>
              <a:rPr kumimoji="0"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[</a:t>
            </a:r>
            <a:r>
              <a:rPr kumimoji="0" lang="en-US" altLang="zh-CN" sz="2400" b="1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kumimoji="0" lang="en-US" altLang="zh-CN" sz="2400" b="1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</a:t>
            </a:r>
            <a:r>
              <a:rPr kumimoji="0" lang="en-US" altLang="zh-CN" sz="2400" b="1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kumimoji="0" lang="en-US" altLang="zh-CN" sz="2400" b="1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kumimoji="0"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]</a:t>
            </a:r>
            <a:r>
              <a:rPr kumimoji="0"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上的</a:t>
            </a:r>
            <a:r>
              <a:rPr kumimoji="0" lang="zh-CN" altLang="en-US" sz="2400" b="1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正交函数集</a:t>
            </a:r>
            <a:r>
              <a:rPr kumimoji="0"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endParaRPr kumimoji="0" lang="en-US" altLang="zh-CN" sz="2400" b="1" baseline="-250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146D3E8-6F18-5D49-88D6-1A8B7C13D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100" y="2209800"/>
            <a:ext cx="2444680" cy="69505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2A2FC62-62E2-6E4C-BD01-CC3BAACAE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92" b="5923"/>
          <a:stretch/>
        </p:blipFill>
        <p:spPr>
          <a:xfrm>
            <a:off x="2197100" y="4616416"/>
            <a:ext cx="3428966" cy="90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84516"/>
      </p:ext>
    </p:extLst>
  </p:cSld>
  <p:clrMapOvr>
    <a:masterClrMapping/>
  </p:clrMapOvr>
  <p:transition advTm="578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A5B312D0-101C-429B-B9D7-D5D6AC18FFC7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6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9219" name="Title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kumimoji="0" lang="zh-CN" altLang="en-US" sz="3600" dirty="0">
                <a:solidFill>
                  <a:srgbClr val="80008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作业评分</a:t>
            </a:r>
            <a:endParaRPr kumimoji="0" lang="en-US" altLang="en-US" sz="3600" dirty="0">
              <a:solidFill>
                <a:srgbClr val="800080"/>
              </a:solidFill>
              <a:latin typeface="隶书" panose="02010509060101010101" pitchFamily="49" charset="-122"/>
              <a:ea typeface="隶书" panose="02010509060101010101" pitchFamily="49" charset="-122"/>
              <a:sym typeface="隶书" panose="02010509060101010101" pitchFamily="49" charset="-122"/>
            </a:endParaRPr>
          </a:p>
        </p:txBody>
      </p:sp>
      <p:sp>
        <p:nvSpPr>
          <p:cNvPr id="9220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450968" y="1403408"/>
            <a:ext cx="8318374" cy="5372100"/>
          </a:xfrm>
        </p:spPr>
        <p:txBody>
          <a:bodyPr/>
          <a:lstStyle/>
          <a:p>
            <a:pPr marL="342900" indent="-342900" algn="l">
              <a:buFontTx/>
              <a:buChar char="•"/>
            </a:pPr>
            <a:r>
              <a:rPr kumimoji="0" lang="zh-CN" altLang="en-US" sz="2800" b="1" dirty="0">
                <a:solidFill>
                  <a:schemeClr val="bg1"/>
                </a:solidFill>
              </a:rPr>
              <a:t>每次作业最高分</a:t>
            </a:r>
            <a:r>
              <a:rPr kumimoji="0" lang="en-US" altLang="zh-CN" sz="2800" b="1" dirty="0">
                <a:solidFill>
                  <a:schemeClr val="bg1"/>
                </a:solidFill>
              </a:rPr>
              <a:t>10</a:t>
            </a:r>
            <a:r>
              <a:rPr kumimoji="0" lang="zh-CN" altLang="en-US" sz="2800" b="1" dirty="0">
                <a:solidFill>
                  <a:schemeClr val="bg1"/>
                </a:solidFill>
              </a:rPr>
              <a:t>分，基础题全做对就会有</a:t>
            </a:r>
            <a:r>
              <a:rPr kumimoji="0" lang="en-US" altLang="zh-CN" sz="2800" b="1" dirty="0">
                <a:solidFill>
                  <a:schemeClr val="bg1"/>
                </a:solidFill>
              </a:rPr>
              <a:t>10</a:t>
            </a:r>
            <a:r>
              <a:rPr kumimoji="0" lang="zh-CN" altLang="en-US" sz="2800" b="1" dirty="0">
                <a:solidFill>
                  <a:schemeClr val="bg1"/>
                </a:solidFill>
              </a:rPr>
              <a:t>分满分。</a:t>
            </a:r>
          </a:p>
          <a:p>
            <a:pPr marL="342900" indent="-342900" algn="l">
              <a:buFontTx/>
              <a:buChar char="•"/>
            </a:pPr>
            <a:endParaRPr kumimoji="0" lang="zh-CN" altLang="en-US" sz="2800" b="1" dirty="0">
              <a:solidFill>
                <a:schemeClr val="bg1"/>
              </a:solidFill>
            </a:endParaRPr>
          </a:p>
          <a:p>
            <a:pPr marL="342900" indent="-342900" algn="l">
              <a:buFontTx/>
              <a:buChar char="•"/>
            </a:pPr>
            <a:r>
              <a:rPr kumimoji="0" lang="zh-CN" altLang="en-US" sz="2800" b="1" dirty="0">
                <a:solidFill>
                  <a:schemeClr val="bg1"/>
                </a:solidFill>
              </a:rPr>
              <a:t>关于附加题，附加题答案大多不唯一，做了附加题并且逻辑正确，没有明显推导证明错误的，视难易有</a:t>
            </a:r>
            <a:r>
              <a:rPr kumimoji="0" lang="en-US" altLang="zh-CN" sz="2800" b="1" dirty="0">
                <a:solidFill>
                  <a:schemeClr val="bg1"/>
                </a:solidFill>
              </a:rPr>
              <a:t>1</a:t>
            </a:r>
            <a:r>
              <a:rPr kumimoji="0" lang="zh-CN" altLang="en-US" sz="2800" b="1" dirty="0">
                <a:solidFill>
                  <a:schemeClr val="bg1"/>
                </a:solidFill>
              </a:rPr>
              <a:t>～</a:t>
            </a:r>
            <a:r>
              <a:rPr kumimoji="0" lang="en-US" altLang="zh-CN" sz="2800" b="1" dirty="0">
                <a:solidFill>
                  <a:schemeClr val="bg1"/>
                </a:solidFill>
              </a:rPr>
              <a:t>2</a:t>
            </a:r>
            <a:r>
              <a:rPr kumimoji="0" lang="zh-CN" altLang="en-US" sz="2800" b="1" dirty="0">
                <a:solidFill>
                  <a:schemeClr val="bg1"/>
                </a:solidFill>
              </a:rPr>
              <a:t>分加分。每次作业总分最高</a:t>
            </a:r>
            <a:r>
              <a:rPr kumimoji="0" lang="en-US" altLang="zh-CN" sz="2800" b="1" dirty="0">
                <a:solidFill>
                  <a:schemeClr val="bg1"/>
                </a:solidFill>
              </a:rPr>
              <a:t>10</a:t>
            </a:r>
            <a:r>
              <a:rPr kumimoji="0" lang="zh-CN" altLang="en-US" sz="2800" b="1" dirty="0">
                <a:solidFill>
                  <a:schemeClr val="bg1"/>
                </a:solidFill>
              </a:rPr>
              <a:t>分，超出</a:t>
            </a:r>
            <a:r>
              <a:rPr kumimoji="0" lang="en-US" altLang="zh-CN" sz="2800" b="1" dirty="0">
                <a:solidFill>
                  <a:schemeClr val="bg1"/>
                </a:solidFill>
              </a:rPr>
              <a:t>10</a:t>
            </a:r>
            <a:r>
              <a:rPr kumimoji="0" lang="zh-CN" altLang="en-US" sz="2800" b="1" dirty="0">
                <a:solidFill>
                  <a:schemeClr val="bg1"/>
                </a:solidFill>
              </a:rPr>
              <a:t>分按照</a:t>
            </a:r>
            <a:r>
              <a:rPr kumimoji="0" lang="en-US" altLang="zh-CN" sz="2800" b="1" dirty="0">
                <a:solidFill>
                  <a:schemeClr val="bg1"/>
                </a:solidFill>
              </a:rPr>
              <a:t>10</a:t>
            </a:r>
            <a:r>
              <a:rPr kumimoji="0" lang="zh-CN" altLang="en-US" sz="2800" b="1" dirty="0">
                <a:solidFill>
                  <a:schemeClr val="bg1"/>
                </a:solidFill>
              </a:rPr>
              <a:t>分计算。</a:t>
            </a:r>
          </a:p>
          <a:p>
            <a:pPr algn="l"/>
            <a:endParaRPr kumimoji="0" lang="zh-CN" altLang="en-US" sz="2800" b="1" dirty="0">
              <a:solidFill>
                <a:schemeClr val="bg1"/>
              </a:solidFill>
            </a:endParaRPr>
          </a:p>
          <a:p>
            <a:pPr marL="342900" indent="-342900" algn="l">
              <a:buFontTx/>
              <a:buChar char="•"/>
            </a:pPr>
            <a:r>
              <a:rPr kumimoji="0" lang="zh-CN" altLang="en-US" sz="2800" b="1" dirty="0">
                <a:solidFill>
                  <a:schemeClr val="bg1"/>
                </a:solidFill>
              </a:rPr>
              <a:t>补交的作业视补交原因适当扣分。不交为零分。作业可以相互学习与借鉴，但是涉嫌严重抄袭为</a:t>
            </a:r>
            <a:r>
              <a:rPr kumimoji="0" lang="en-US" altLang="zh-CN" sz="2800" b="1" dirty="0">
                <a:solidFill>
                  <a:schemeClr val="bg1"/>
                </a:solidFill>
              </a:rPr>
              <a:t>0</a:t>
            </a:r>
            <a:r>
              <a:rPr kumimoji="0" lang="zh-CN" altLang="en-US" sz="2800" b="1" dirty="0">
                <a:solidFill>
                  <a:schemeClr val="bg1"/>
                </a:solidFill>
              </a:rPr>
              <a:t>分，并视情节轻重考虑是否给负分。</a:t>
            </a:r>
          </a:p>
        </p:txBody>
      </p:sp>
    </p:spTree>
    <p:extLst>
      <p:ext uri="{BB962C8B-B14F-4D97-AF65-F5344CB8AC3E}">
        <p14:creationId xmlns:p14="http://schemas.microsoft.com/office/powerpoint/2010/main" val="100863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FC70F5CC-4DCD-4924-BCC8-46E5F1152A8F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60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50179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5840413" y="152400"/>
            <a:ext cx="3124200" cy="685800"/>
          </a:xfrm>
        </p:spPr>
        <p:txBody>
          <a:bodyPr/>
          <a:lstStyle/>
          <a:p>
            <a:pPr algn="r"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函数正交</a:t>
            </a:r>
            <a:endParaRPr kumimoji="0" lang="zh-CN" altLang="en-US" dirty="0"/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576263" y="914400"/>
            <a:ext cx="7056437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</a:rPr>
              <a:t>正交函数集</a:t>
            </a:r>
            <a:endParaRPr kumimoji="0" lang="zh-CN" altLang="en-US" b="1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1" name="Rectangle 1"/>
              <p:cNvSpPr>
                <a:spLocks noChangeArrowheads="1"/>
              </p:cNvSpPr>
              <p:nvPr/>
            </p:nvSpPr>
            <p:spPr bwMode="auto">
              <a:xfrm>
                <a:off x="1009650" y="1524000"/>
                <a:ext cx="7591425" cy="31346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marL="342900" indent="-342900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Char char="–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Char char="–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kumimoji="0" lang="zh-CN" altLang="en-US" sz="2200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例子：</a:t>
                </a:r>
                <a:endParaRPr kumimoji="0" lang="en-US" altLang="zh-CN" sz="22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  <a:p>
                <a:pPr marL="457200" lvl="1" indent="0">
                  <a:lnSpc>
                    <a:spcPct val="150000"/>
                  </a:lnSpc>
                  <a:spcBef>
                    <a:spcPct val="0"/>
                  </a:spcBef>
                  <a:buClrTx/>
                  <a:buNone/>
                </a:pPr>
                <a:r>
                  <a:rPr kumimoji="0" lang="en-US" altLang="zh-CN" sz="22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1. </a:t>
                </a:r>
                <a:r>
                  <a:rPr kumimoji="0" lang="zh-CN" altLang="en-US" sz="22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三角函数集</a:t>
                </a:r>
                <a:endParaRPr kumimoji="0" lang="en-US" altLang="zh-CN" sz="2200" b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kumimoji="0" lang="en-US" altLang="zh-CN" sz="22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          {1, cos(</a:t>
                </a:r>
                <a:r>
                  <a:rPr kumimoji="0" lang="el-GR" altLang="zh-CN" sz="2200" b="1" i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ω</a:t>
                </a:r>
                <a:r>
                  <a:rPr kumimoji="0" lang="en-US" altLang="zh-CN" sz="2200" b="1" baseline="-25000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1</a:t>
                </a:r>
                <a:r>
                  <a:rPr kumimoji="0" lang="en-US" altLang="zh-CN" sz="2200" b="1" i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t</a:t>
                </a:r>
                <a:r>
                  <a:rPr kumimoji="0" lang="en-US" altLang="zh-CN" sz="22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+</a:t>
                </a:r>
                <a:r>
                  <a:rPr kumimoji="0" lang="el-GR" altLang="zh-CN" sz="2200" b="1" i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φ</a:t>
                </a:r>
                <a:r>
                  <a:rPr kumimoji="0" lang="en-US" altLang="zh-CN" sz="2200" b="1" baseline="-25000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1</a:t>
                </a:r>
                <a:r>
                  <a:rPr kumimoji="0" lang="en-US" altLang="zh-CN" sz="22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), cos(2</a:t>
                </a:r>
                <a:r>
                  <a:rPr kumimoji="0" lang="el-GR" altLang="zh-CN" sz="2200" b="1" i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ω</a:t>
                </a:r>
                <a:r>
                  <a:rPr kumimoji="0" lang="en-US" altLang="zh-CN" sz="2200" b="1" baseline="-25000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1</a:t>
                </a:r>
                <a:r>
                  <a:rPr kumimoji="0" lang="en-US" altLang="zh-CN" sz="2200" b="1" i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t</a:t>
                </a:r>
                <a:r>
                  <a:rPr kumimoji="0" lang="en-US" altLang="zh-CN" sz="22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+</a:t>
                </a:r>
                <a:r>
                  <a:rPr kumimoji="0" lang="el-GR" altLang="zh-CN" sz="2200" b="1" i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φ</a:t>
                </a:r>
                <a:r>
                  <a:rPr kumimoji="0" lang="en-US" altLang="zh-CN" sz="2200" b="1" baseline="-25000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2</a:t>
                </a:r>
                <a:r>
                  <a:rPr kumimoji="0" lang="en-US" altLang="zh-CN" sz="22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), …, cos(</a:t>
                </a:r>
                <a:r>
                  <a:rPr kumimoji="0" lang="en-US" altLang="zh-CN" sz="2200" b="1" i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n</a:t>
                </a:r>
                <a:r>
                  <a:rPr kumimoji="0" lang="el-GR" altLang="zh-CN" sz="2200" b="1" i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ω</a:t>
                </a:r>
                <a:r>
                  <a:rPr kumimoji="0" lang="en-US" altLang="zh-CN" sz="2200" b="1" baseline="-25000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1</a:t>
                </a:r>
                <a:r>
                  <a:rPr kumimoji="0" lang="en-US" altLang="zh-CN" sz="2200" b="1" i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t</a:t>
                </a:r>
                <a:r>
                  <a:rPr kumimoji="0" lang="en-US" altLang="zh-CN" sz="22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+</a:t>
                </a:r>
                <a:r>
                  <a:rPr kumimoji="0" lang="el-GR" altLang="zh-CN" sz="2200" b="1" i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φ</a:t>
                </a:r>
                <a:r>
                  <a:rPr kumimoji="0" lang="en-US" altLang="zh-CN" sz="2200" b="1" baseline="-25000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n</a:t>
                </a:r>
                <a:r>
                  <a:rPr kumimoji="0" lang="en-US" altLang="zh-CN" sz="22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)}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kumimoji="0" lang="en-US" altLang="zh-CN" sz="22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           </a:t>
                </a:r>
                <a:r>
                  <a:rPr kumimoji="0" lang="zh-CN" altLang="en-US" sz="22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是在</a:t>
                </a:r>
                <a:r>
                  <a:rPr kumimoji="0" lang="en-US" altLang="zh-CN" sz="22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[0, 2</a:t>
                </a:r>
                <a:r>
                  <a:rPr kumimoji="0" lang="en-US" altLang="zh-CN" sz="22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</a:t>
                </a:r>
                <a:r>
                  <a:rPr kumimoji="0" lang="en-US" altLang="zh-CN" sz="22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/</a:t>
                </a:r>
                <a:r>
                  <a:rPr kumimoji="0" lang="el-GR" altLang="zh-CN" sz="2200" b="1" i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ω</a:t>
                </a:r>
                <a:r>
                  <a:rPr kumimoji="0" lang="en-US" altLang="zh-CN" sz="2200" b="1" baseline="-25000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1</a:t>
                </a:r>
                <a:r>
                  <a:rPr kumimoji="0" lang="en-US" altLang="zh-CN" sz="22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]</a:t>
                </a:r>
                <a:r>
                  <a:rPr kumimoji="0" lang="zh-CN" altLang="en-US" sz="22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区间的正交函数集。</a:t>
                </a:r>
                <a:endParaRPr kumimoji="0" lang="en-US" altLang="zh-CN" sz="2200" b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  <a:p>
                <a:pPr marL="457200" lvl="1" indent="0">
                  <a:lnSpc>
                    <a:spcPct val="150000"/>
                  </a:lnSpc>
                  <a:spcBef>
                    <a:spcPct val="0"/>
                  </a:spcBef>
                  <a:buClrTx/>
                  <a:buNone/>
                </a:pPr>
                <a:r>
                  <a:rPr kumimoji="0" lang="en-US" altLang="zh-CN" sz="22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2. </a:t>
                </a:r>
                <a:r>
                  <a:rPr kumimoji="0" lang="zh-CN" altLang="en-US" sz="22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指数函数集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kumimoji="0"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{</m:t>
                        </m:r>
                        <m:r>
                          <a:rPr kumimoji="0"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𝒆</m:t>
                        </m:r>
                      </m:e>
                      <m:sup>
                        <m:r>
                          <a:rPr kumimoji="0"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𝒋𝒏</m:t>
                        </m:r>
                        <m:sSub>
                          <m:sSubPr>
                            <m:ctrlPr>
                              <a:rPr kumimoji="0" lang="en-US" altLang="zh-CN" sz="2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kumimoji="0" lang="en-US" altLang="zh-CN" sz="2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𝝎</m:t>
                            </m:r>
                          </m:e>
                          <m:sub>
                            <m:r>
                              <a:rPr kumimoji="0" lang="en-US" altLang="zh-CN" sz="2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𝟎</m:t>
                            </m:r>
                          </m:sub>
                        </m:sSub>
                        <m:r>
                          <a:rPr kumimoji="0"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𝒕</m:t>
                        </m:r>
                      </m:sup>
                    </m:sSup>
                    <m:r>
                      <a:rPr kumimoji="0"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|</m:t>
                    </m:r>
                    <m:r>
                      <a:rPr kumimoji="0"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𝒏</m:t>
                    </m:r>
                    <m:r>
                      <a:rPr kumimoji="0"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r>
                      <a:rPr kumimoji="0"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𝟎</m:t>
                    </m:r>
                    <m:r>
                      <a:rPr kumimoji="0"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,±</m:t>
                    </m:r>
                    <m:r>
                      <a:rPr kumimoji="0"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kumimoji="0"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,±</m:t>
                    </m:r>
                    <m:r>
                      <a:rPr kumimoji="0"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kumimoji="0"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  <m:r>
                      <a:rPr kumimoji="0"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kumimoji="0" lang="zh-CN" altLang="en-US" sz="22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是在区间</a:t>
                </a:r>
                <a:r>
                  <a:rPr kumimoji="0" lang="en-US" altLang="zh-CN" sz="22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[-</a:t>
                </a:r>
                <a:r>
                  <a:rPr kumimoji="0" lang="en-US" altLang="zh-CN" sz="22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</a:t>
                </a:r>
                <a:r>
                  <a:rPr kumimoji="0" lang="en-US" altLang="zh-CN" sz="22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/</a:t>
                </a:r>
                <a:r>
                  <a:rPr kumimoji="0" lang="el-GR" altLang="zh-CN" sz="2200" b="1" i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ω</a:t>
                </a:r>
                <a:r>
                  <a:rPr kumimoji="0" lang="en-US" altLang="zh-CN" sz="2200" b="1" baseline="-25000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0</a:t>
                </a:r>
                <a:r>
                  <a:rPr kumimoji="0" lang="en-US" altLang="zh-CN" sz="22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, </a:t>
                </a:r>
                <a:r>
                  <a:rPr kumimoji="0" lang="en-US" altLang="zh-CN" sz="22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</a:t>
                </a:r>
                <a:r>
                  <a:rPr kumimoji="0" lang="en-US" altLang="zh-CN" sz="22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/</a:t>
                </a:r>
                <a:r>
                  <a:rPr kumimoji="0" lang="el-GR" altLang="zh-CN" sz="2200" b="1" i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ω</a:t>
                </a:r>
                <a:r>
                  <a:rPr kumimoji="0" lang="en-US" altLang="zh-CN" sz="2200" b="1" baseline="-25000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0</a:t>
                </a:r>
                <a:r>
                  <a:rPr kumimoji="0" lang="en-US" altLang="zh-CN" sz="22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]</a:t>
                </a:r>
                <a:r>
                  <a:rPr kumimoji="0" lang="zh-CN" altLang="en-US" sz="22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（</a:t>
                </a:r>
                <a:r>
                  <a:rPr kumimoji="0" lang="el-GR" altLang="zh-CN" sz="2200" b="1" i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 ω</a:t>
                </a:r>
                <a:r>
                  <a:rPr kumimoji="0" lang="en-US" altLang="zh-CN" sz="2200" b="1" baseline="-25000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0</a:t>
                </a:r>
                <a:r>
                  <a:rPr kumimoji="0" lang="zh-CN" altLang="en-US" sz="22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为实数）上的</a:t>
                </a:r>
                <a:r>
                  <a:rPr kumimoji="0" lang="zh-CN" altLang="en-US" sz="22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正交函数集。</a:t>
                </a:r>
                <a:r>
                  <a:rPr kumimoji="0" lang="en-US" altLang="zh-CN" sz="2200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   </a:t>
                </a:r>
                <a:endParaRPr kumimoji="0" lang="en-US" altLang="zh-CN" sz="2200" baseline="-250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0181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09650" y="1524000"/>
                <a:ext cx="7591425" cy="3134641"/>
              </a:xfrm>
              <a:prstGeom prst="rect">
                <a:avLst/>
              </a:prstGeom>
              <a:blipFill>
                <a:blip r:embed="rId2"/>
                <a:stretch>
                  <a:fillRect l="-835" b="-121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39"/>
          <p:cNvSpPr>
            <a:spLocks noChangeArrowheads="1"/>
          </p:cNvSpPr>
          <p:nvPr/>
        </p:nvSpPr>
        <p:spPr bwMode="auto">
          <a:xfrm>
            <a:off x="1008801" y="5293161"/>
            <a:ext cx="7514159" cy="830997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buClrTx/>
              <a:buFont typeface="Wingdings" panose="05000000000000000000" pitchFamily="2" charset="2"/>
              <a:buNone/>
            </a:pPr>
            <a:r>
              <a:rPr kumimoji="0" lang="zh-CN" altLang="en-US" sz="2400" b="1" dirty="0">
                <a:solidFill>
                  <a:schemeClr val="accent2"/>
                </a:solidFill>
                <a:latin typeface="+mj-ea"/>
                <a:ea typeface="+mj-ea"/>
              </a:rPr>
              <a:t>思考：</a:t>
            </a:r>
            <a:r>
              <a:rPr kumimoji="0" lang="zh-CN" altLang="en-US" sz="2400" b="1" dirty="0">
                <a:solidFill>
                  <a:schemeClr val="bg1"/>
                </a:solidFill>
                <a:latin typeface="+mj-ea"/>
                <a:ea typeface="+mj-ea"/>
              </a:rPr>
              <a:t>如何证明函数集合是正交函数集？</a:t>
            </a:r>
            <a:r>
              <a:rPr kumimoji="0" lang="en-US" altLang="zh-CN" sz="2400" b="1" dirty="0">
                <a:solidFill>
                  <a:schemeClr val="bg1"/>
                </a:solidFill>
                <a:latin typeface="+mj-ea"/>
                <a:ea typeface="+mj-ea"/>
                <a:sym typeface="Symbol" panose="05050102010706020507" pitchFamily="18" charset="2"/>
              </a:rPr>
              <a:t>                                            </a:t>
            </a:r>
          </a:p>
          <a:p>
            <a:pPr algn="ctr">
              <a:lnSpc>
                <a:spcPct val="9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2400" b="1" dirty="0">
                <a:solidFill>
                  <a:schemeClr val="bg1"/>
                </a:solidFill>
                <a:latin typeface="+mj-ea"/>
                <a:ea typeface="+mj-ea"/>
                <a:sym typeface="Symbol" panose="05050102010706020507" pitchFamily="18" charset="2"/>
              </a:rPr>
              <a:t>                       —— </a:t>
            </a:r>
            <a:r>
              <a:rPr kumimoji="0" lang="zh-CN" altLang="en-US" sz="2400" b="1" dirty="0">
                <a:solidFill>
                  <a:schemeClr val="bg1"/>
                </a:solidFill>
                <a:latin typeface="+mj-ea"/>
                <a:ea typeface="+mj-ea"/>
                <a:sym typeface="Symbol" panose="05050102010706020507" pitchFamily="18" charset="2"/>
              </a:rPr>
              <a:t>见讲义最后课后参考</a:t>
            </a:r>
            <a:r>
              <a:rPr kumimoji="0" lang="en-US" altLang="zh-CN" sz="2400" b="1" dirty="0">
                <a:solidFill>
                  <a:schemeClr val="bg1"/>
                </a:solidFill>
                <a:latin typeface="+mj-ea"/>
                <a:ea typeface="+mj-ea"/>
                <a:sym typeface="Symbol" panose="05050102010706020507" pitchFamily="18" charset="2"/>
              </a:rPr>
              <a:t>3</a:t>
            </a:r>
            <a:endParaRPr kumimoji="0" lang="en-US" altLang="zh-CN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0789174"/>
      </p:ext>
    </p:extLst>
  </p:cSld>
  <p:clrMapOvr>
    <a:masterClrMapping/>
  </p:clrMapOvr>
  <p:transition advTm="57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D985B15F-B8FD-471E-9906-59F4E423B166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61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53251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5840413" y="152400"/>
            <a:ext cx="3124200" cy="685800"/>
          </a:xfrm>
        </p:spPr>
        <p:txBody>
          <a:bodyPr/>
          <a:lstStyle/>
          <a:p>
            <a:pPr algn="r"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函数正交</a:t>
            </a:r>
            <a:endParaRPr kumimoji="0" lang="zh-CN" altLang="en-US" dirty="0"/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576263" y="914400"/>
            <a:ext cx="7056437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</a:rPr>
              <a:t>完备的正交函数集</a:t>
            </a:r>
            <a:endParaRPr kumimoji="0" lang="zh-CN" altLang="en-US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sp>
        <p:nvSpPr>
          <p:cNvPr id="53253" name="Rectangle 1"/>
          <p:cNvSpPr>
            <a:spLocks noChangeArrowheads="1"/>
          </p:cNvSpPr>
          <p:nvPr/>
        </p:nvSpPr>
        <p:spPr bwMode="auto">
          <a:xfrm>
            <a:off x="1009650" y="1524000"/>
            <a:ext cx="768350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如果在</a:t>
            </a:r>
            <a:r>
              <a:rPr kumimoji="0"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[</a:t>
            </a:r>
            <a:r>
              <a:rPr kumimoji="0" lang="en-US" altLang="zh-CN" sz="2400" b="1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kumimoji="0" lang="en-US" altLang="zh-CN" sz="2400" b="1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</a:t>
            </a:r>
            <a:r>
              <a:rPr kumimoji="0" lang="en-US" altLang="zh-CN" sz="2400" b="1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kumimoji="0" lang="en-US" altLang="zh-CN" sz="2400" b="1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kumimoji="0"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]</a:t>
            </a:r>
            <a:r>
              <a:rPr kumimoji="0"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区间，除正交函数集</a:t>
            </a:r>
            <a:r>
              <a:rPr kumimoji="0"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{</a:t>
            </a:r>
            <a:r>
              <a:rPr kumimoji="0" lang="el-GR" altLang="zh-CN" sz="2400" b="1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φ</a:t>
            </a:r>
            <a:r>
              <a:rPr kumimoji="0" lang="en-US" altLang="zh-CN" sz="2400" b="1" baseline="-25000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</a:t>
            </a:r>
            <a:r>
              <a:rPr kumimoji="0"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en-US" altLang="zh-CN" sz="2400" b="1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kumimoji="0"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)}</a:t>
            </a:r>
            <a:r>
              <a:rPr kumimoji="0"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之外，不存在函数</a:t>
            </a:r>
            <a:r>
              <a:rPr kumimoji="0" lang="en-US" altLang="zh-CN" sz="2400" b="1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x</a:t>
            </a:r>
            <a:r>
              <a:rPr kumimoji="0"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en-US" altLang="zh-CN" sz="2400" b="1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kumimoji="0"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r>
              <a:rPr kumimoji="0" lang="zh-Hans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，                          </a:t>
            </a:r>
            <a:r>
              <a:rPr kumimoji="0" lang="en-US" altLang="zh-Hans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kumimoji="0" lang="zh-Hans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，</a:t>
            </a:r>
            <a:r>
              <a:rPr kumimoji="0"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满足下式：</a:t>
            </a:r>
            <a:endParaRPr kumimoji="0" lang="en-US" altLang="zh-CN" sz="2400" b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endParaRPr kumimoji="0" lang="en-US" altLang="zh-CN" sz="2400" b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endParaRPr kumimoji="0" lang="en-US" altLang="zh-CN" sz="2400" b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则称此正交函数集</a:t>
            </a:r>
            <a:r>
              <a:rPr kumimoji="0"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{</a:t>
            </a:r>
            <a:r>
              <a:rPr kumimoji="0" lang="el-GR" altLang="zh-CN" sz="2400" b="1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φ</a:t>
            </a:r>
            <a:r>
              <a:rPr kumimoji="0" lang="en-US" altLang="zh-CN" sz="2400" b="1" i="1" baseline="-25000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</a:t>
            </a:r>
            <a:r>
              <a:rPr kumimoji="0"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en-US" altLang="zh-CN" sz="2400" b="1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kumimoji="0"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)}</a:t>
            </a:r>
            <a:r>
              <a:rPr kumimoji="0"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为</a:t>
            </a:r>
            <a:r>
              <a:rPr kumimoji="0" lang="zh-CN" altLang="en-US" sz="2400" b="1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完备的正交函数集</a:t>
            </a:r>
            <a:r>
              <a:rPr kumimoji="0"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endParaRPr kumimoji="0" lang="en-US" altLang="zh-CN" sz="24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endParaRPr kumimoji="0" lang="en-US" altLang="zh-CN" sz="24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3254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B75151A-572B-9140-9953-4F784860F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5344" y="2892905"/>
            <a:ext cx="2641600" cy="68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BE632A4-7068-0346-8A7D-F96487363552}"/>
                  </a:ext>
                </a:extLst>
              </p:cNvPr>
              <p:cNvSpPr txBox="1"/>
              <p:nvPr/>
            </p:nvSpPr>
            <p:spPr>
              <a:xfrm>
                <a:off x="1987624" y="2148395"/>
                <a:ext cx="2497992" cy="6519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0&lt;</m:t>
                      </m:r>
                      <m:nary>
                        <m:naryPr>
                          <m:ctrlPr>
                            <a:rPr kumimoji="1" lang="en-US" altLang="zh-C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zh-C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C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kumimoji="1" lang="en-US" altLang="zh-C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C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r>
                            <a:rPr kumimoji="1" lang="en-US" altLang="zh-C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kumimoji="1" lang="en-US" altLang="zh-C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kumimoji="1" lang="en-US" altLang="zh-C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kumimoji="1" lang="en-US" altLang="zh-C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kumimoji="1" lang="en-US" altLang="zh-C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kumimoji="1" lang="en-US" altLang="zh-C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&lt;∞</m:t>
                          </m:r>
                        </m:e>
                      </m:nary>
                    </m:oMath>
                  </m:oMathPara>
                </a14:m>
                <a:endParaRPr kumimoji="1" lang="zh-CN" alt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BE632A4-7068-0346-8A7D-F96487363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624" y="2148395"/>
                <a:ext cx="2497992" cy="651973"/>
              </a:xfrm>
              <a:prstGeom prst="rect">
                <a:avLst/>
              </a:prstGeom>
              <a:blipFill>
                <a:blip r:embed="rId5"/>
                <a:stretch>
                  <a:fillRect l="-21320" t="-169811" r="-508" b="-2471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9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 advTm="578"/>
    </mc:Choice>
    <mc:Fallback xmlns="">
      <p:transition spd="slow" advTm="578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648A68-C79C-4D4F-B2FF-A779EFD11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第一周作业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B31CA00-E28E-5F4F-B058-8050F3BA91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3029245"/>
                <a:ext cx="7772400" cy="4114800"/>
              </a:xfrm>
            </p:spPr>
            <p:txBody>
              <a:bodyPr/>
              <a:lstStyle/>
              <a:p>
                <a:pPr marL="0" lvl="0" indent="0" defTabSz="914400">
                  <a:spcBef>
                    <a:spcPct val="0"/>
                  </a:spcBef>
                  <a:buClrTx/>
                  <a:buNone/>
                </a:pPr>
                <a:r>
                  <a:rPr kumimoji="0" lang="zh-CN" altLang="en-US" sz="2400" b="1" dirty="0">
                    <a:solidFill>
                      <a:srgbClr val="00B05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作业</a:t>
                </a:r>
                <a:r>
                  <a:rPr kumimoji="0" lang="en-US" altLang="zh-CN" sz="2400" b="1" dirty="0">
                    <a:solidFill>
                      <a:srgbClr val="00B05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2</a:t>
                </a:r>
                <a:r>
                  <a:rPr kumimoji="0" lang="zh-CN" altLang="en-US" sz="2400" b="1" dirty="0">
                    <a:solidFill>
                      <a:srgbClr val="00B05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：</a:t>
                </a:r>
                <a:r>
                  <a:rPr kumimoji="0" lang="zh-CN" altLang="en-US" sz="24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证明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kumimoji="0" lang="en-US" altLang="zh-CN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{</m:t>
                        </m:r>
                        <m:r>
                          <a:rPr kumimoji="0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𝒆</m:t>
                        </m:r>
                      </m:e>
                      <m:sup>
                        <m:r>
                          <a:rPr kumimoji="0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𝒋𝒏</m:t>
                        </m:r>
                        <m:sSub>
                          <m:sSubPr>
                            <m:ctrlPr>
                              <a:rPr kumimoji="0"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kumimoji="0"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𝝎</m:t>
                            </m:r>
                          </m:e>
                          <m:sub>
                            <m:r>
                              <a:rPr kumimoji="0"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𝟎</m:t>
                            </m:r>
                          </m:sub>
                        </m:sSub>
                        <m:r>
                          <a:rPr kumimoji="0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𝒕</m:t>
                        </m:r>
                      </m:sup>
                    </m:sSup>
                    <m:r>
                      <a:rPr kumimoji="0" lang="en-US" altLang="zh-CN" sz="2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|</m:t>
                    </m:r>
                    <m:r>
                      <a:rPr kumimoji="0" lang="en-US" altLang="zh-CN" sz="2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𝒏</m:t>
                    </m:r>
                    <m:r>
                      <a:rPr kumimoji="0" lang="en-US" altLang="zh-CN" sz="2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r>
                      <a:rPr kumimoji="0" lang="en-US" altLang="zh-CN" sz="2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𝟎</m:t>
                    </m:r>
                    <m:r>
                      <a:rPr kumimoji="0" lang="en-US" altLang="zh-CN" sz="2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,±</m:t>
                    </m:r>
                    <m:r>
                      <a:rPr kumimoji="0" lang="en-US" altLang="zh-CN" sz="2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kumimoji="0" lang="en-US" altLang="zh-CN" sz="2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,±</m:t>
                    </m:r>
                    <m:r>
                      <a:rPr kumimoji="0" lang="en-US" altLang="zh-CN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kumimoji="0" lang="en-US" altLang="zh-CN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,…}</m:t>
                    </m:r>
                  </m:oMath>
                </a14:m>
                <a:r>
                  <a:rPr kumimoji="0" lang="zh-CN" altLang="en-US" sz="24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在区间</a:t>
                </a:r>
                <a:r>
                  <a:rPr kumimoji="0" lang="en-US" altLang="zh-CN" sz="24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[-</a:t>
                </a:r>
                <a:r>
                  <a:rPr kumimoji="0" lang="en-US" altLang="zh-CN" sz="24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</a:t>
                </a:r>
                <a:r>
                  <a:rPr kumimoji="0" lang="en-US" altLang="zh-CN" sz="24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/</a:t>
                </a:r>
                <a:r>
                  <a:rPr kumimoji="0" lang="el-GR" altLang="zh-CN" sz="2400" b="1" i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ω</a:t>
                </a:r>
                <a:r>
                  <a:rPr kumimoji="0" lang="en-US" altLang="zh-CN" sz="2400" b="1" baseline="-25000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0</a:t>
                </a:r>
                <a:r>
                  <a:rPr kumimoji="0" lang="en-US" altLang="zh-CN" sz="24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, </a:t>
                </a:r>
                <a:r>
                  <a:rPr kumimoji="0" lang="en-US" altLang="zh-CN" sz="24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</a:t>
                </a:r>
                <a:r>
                  <a:rPr kumimoji="0" lang="en-US" altLang="zh-CN" sz="24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/</a:t>
                </a:r>
                <a:r>
                  <a:rPr kumimoji="0" lang="el-GR" altLang="zh-CN" sz="2400" b="1" i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ω</a:t>
                </a:r>
                <a:r>
                  <a:rPr kumimoji="0" lang="en-US" altLang="zh-CN" sz="2400" b="1" baseline="-25000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0</a:t>
                </a:r>
                <a:r>
                  <a:rPr kumimoji="0" lang="en-US" altLang="zh-CN" sz="24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]</a:t>
                </a:r>
                <a:r>
                  <a:rPr kumimoji="0" lang="zh-CN" altLang="en-US" sz="24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（</a:t>
                </a:r>
                <a:r>
                  <a:rPr kumimoji="0" lang="el-GR" altLang="zh-CN" sz="2400" b="1" i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ω</a:t>
                </a:r>
                <a:r>
                  <a:rPr kumimoji="0" lang="en-US" altLang="zh-CN" sz="2400" b="1" baseline="-25000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0</a:t>
                </a:r>
                <a:r>
                  <a:rPr kumimoji="0" lang="zh-CN" altLang="en-US" sz="24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为实数）</a:t>
                </a:r>
                <a:r>
                  <a:rPr kumimoji="0" lang="zh-Hans" altLang="en-US" sz="24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上</a:t>
                </a:r>
                <a:r>
                  <a:rPr kumimoji="0" lang="zh-CN" altLang="en-US" sz="24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是正交函数集</a:t>
                </a:r>
                <a:endParaRPr kumimoji="0" lang="en-US" altLang="zh-CN" sz="2400" b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L="0" lvl="0" indent="0" defTabSz="914400">
                  <a:spcBef>
                    <a:spcPct val="0"/>
                  </a:spcBef>
                  <a:buClrTx/>
                  <a:buNone/>
                </a:pPr>
                <a:endParaRPr kumimoji="0" lang="en-US" altLang="zh-CN" sz="2400" b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L="0" lvl="0" indent="0" defTabSz="914400">
                  <a:spcBef>
                    <a:spcPct val="0"/>
                  </a:spcBef>
                  <a:buClrTx/>
                  <a:buNone/>
                </a:pPr>
                <a:r>
                  <a:rPr kumimoji="0" lang="zh-CN" altLang="en-US" sz="24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选做：</a:t>
                </a:r>
                <a:r>
                  <a:rPr kumimoji="0" lang="zh-CN" altLang="en-US" sz="24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并进一步证明该函数在区间</a:t>
                </a:r>
                <a:r>
                  <a:rPr kumimoji="0" lang="en-US" altLang="zh-CN" sz="24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[-</a:t>
                </a:r>
                <a:r>
                  <a:rPr kumimoji="0" lang="en-US" altLang="zh-CN" sz="24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</a:t>
                </a:r>
                <a:r>
                  <a:rPr kumimoji="0" lang="en-US" altLang="zh-CN" sz="24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/</a:t>
                </a:r>
                <a:r>
                  <a:rPr kumimoji="0" lang="el-GR" altLang="zh-CN" sz="2400" b="1" i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ω</a:t>
                </a:r>
                <a:r>
                  <a:rPr kumimoji="0" lang="en-US" altLang="zh-CN" sz="2400" b="1" baseline="-25000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0</a:t>
                </a:r>
                <a:r>
                  <a:rPr kumimoji="0" lang="en-US" altLang="zh-CN" sz="24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, </a:t>
                </a:r>
                <a:r>
                  <a:rPr kumimoji="0" lang="en-US" altLang="zh-CN" sz="24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</a:t>
                </a:r>
                <a:r>
                  <a:rPr kumimoji="0" lang="en-US" altLang="zh-CN" sz="24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/</a:t>
                </a:r>
                <a:r>
                  <a:rPr kumimoji="0" lang="el-GR" altLang="zh-CN" sz="2400" b="1" i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ω</a:t>
                </a:r>
                <a:r>
                  <a:rPr kumimoji="0" lang="en-US" altLang="zh-CN" sz="2400" b="1" baseline="-25000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0</a:t>
                </a:r>
                <a:r>
                  <a:rPr kumimoji="0" lang="en-US" altLang="zh-CN" sz="24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]</a:t>
                </a:r>
                <a:r>
                  <a:rPr kumimoji="0" lang="zh-CN" altLang="en-US" sz="24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（</a:t>
                </a:r>
                <a:r>
                  <a:rPr kumimoji="0" lang="el-GR" altLang="zh-CN" sz="2400" b="1" i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ω</a:t>
                </a:r>
                <a:r>
                  <a:rPr kumimoji="0" lang="en-US" altLang="zh-CN" sz="2400" b="1" baseline="-25000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0</a:t>
                </a:r>
                <a:r>
                  <a:rPr kumimoji="0" lang="zh-CN" altLang="en-US" sz="24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为实数）</a:t>
                </a:r>
                <a:r>
                  <a:rPr kumimoji="0" lang="zh-Hans" altLang="en-US" sz="24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上</a:t>
                </a:r>
                <a:r>
                  <a:rPr kumimoji="0" lang="zh-CN" altLang="en-US" sz="24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是或不是完备正交函数集。</a:t>
                </a:r>
                <a:endParaRPr kumimoji="0" lang="en-US" altLang="zh-CN" sz="2400" b="1" dirty="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B31CA00-E28E-5F4F-B058-8050F3BA91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3029245"/>
                <a:ext cx="7772400" cy="4114800"/>
              </a:xfrm>
              <a:blipFill>
                <a:blip r:embed="rId2"/>
                <a:stretch>
                  <a:fillRect l="-1305" t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B356BC7B-9D35-EF49-8BF7-4A5D16C0D37D}"/>
              </a:ext>
            </a:extLst>
          </p:cNvPr>
          <p:cNvSpPr/>
          <p:nvPr/>
        </p:nvSpPr>
        <p:spPr>
          <a:xfrm>
            <a:off x="214258" y="2279778"/>
            <a:ext cx="81993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eaLnBrk="1" hangingPunct="1">
              <a:spcBef>
                <a:spcPct val="50000"/>
              </a:spcBef>
              <a:buClrTx/>
            </a:pPr>
            <a:r>
              <a:rPr lang="zh-CN" altLang="en-US" b="1" dirty="0">
                <a:solidFill>
                  <a:srgbClr val="00B050"/>
                </a:solidFill>
              </a:rPr>
              <a:t>作业</a:t>
            </a:r>
            <a:r>
              <a:rPr lang="en-US" altLang="zh-CN" b="1" dirty="0">
                <a:solidFill>
                  <a:srgbClr val="00B050"/>
                </a:solidFill>
              </a:rPr>
              <a:t>1</a:t>
            </a:r>
            <a:r>
              <a:rPr lang="zh-CN" altLang="en-US" b="1" dirty="0">
                <a:solidFill>
                  <a:srgbClr val="00B050"/>
                </a:solidFill>
              </a:rPr>
              <a:t>：</a:t>
            </a:r>
            <a:r>
              <a:rPr lang="zh-CN" altLang="en-US" b="1" dirty="0">
                <a:solidFill>
                  <a:schemeClr val="bg1"/>
                </a:solidFill>
              </a:rPr>
              <a:t>任选第三种方法</a:t>
            </a:r>
            <a:r>
              <a:rPr lang="zh-Hans" altLang="en-US" b="1" dirty="0">
                <a:solidFill>
                  <a:schemeClr val="bg1"/>
                </a:solidFill>
              </a:rPr>
              <a:t>理解</a:t>
            </a:r>
            <a:r>
              <a:rPr lang="zh-CN" altLang="en-US" b="1" dirty="0">
                <a:solidFill>
                  <a:schemeClr val="bg1"/>
                </a:solidFill>
              </a:rPr>
              <a:t>欧拉公式。</a:t>
            </a:r>
            <a:endParaRPr lang="en-US" altLang="zh-C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6721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3"/>
          <p:cNvSpPr>
            <a:spLocks noChangeArrowheads="1"/>
          </p:cNvSpPr>
          <p:nvPr/>
        </p:nvSpPr>
        <p:spPr bwMode="auto">
          <a:xfrm>
            <a:off x="2700338" y="2492375"/>
            <a:ext cx="3816350" cy="133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zh-CN" altLang="en-US" sz="72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结</a:t>
            </a:r>
            <a:r>
              <a:rPr kumimoji="0" lang="en-US" altLang="zh-CN" sz="72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 </a:t>
            </a:r>
            <a:r>
              <a:rPr kumimoji="0" lang="zh-CN" altLang="en-US" sz="72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束</a:t>
            </a:r>
          </a:p>
        </p:txBody>
      </p:sp>
    </p:spTree>
    <p:extLst>
      <p:ext uri="{BB962C8B-B14F-4D97-AF65-F5344CB8AC3E}">
        <p14:creationId xmlns:p14="http://schemas.microsoft.com/office/powerpoint/2010/main" val="30625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D8C66D33-7953-4F1E-A13C-2570B2BFC109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64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pic>
        <p:nvPicPr>
          <p:cNvPr id="31748" name="Object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88" y="998773"/>
            <a:ext cx="1630028" cy="760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3" name="Line 8"/>
          <p:cNvSpPr>
            <a:spLocks noChangeShapeType="1"/>
          </p:cNvSpPr>
          <p:nvPr/>
        </p:nvSpPr>
        <p:spPr bwMode="auto">
          <a:xfrm>
            <a:off x="2120750" y="1331934"/>
            <a:ext cx="838200" cy="0"/>
          </a:xfrm>
          <a:prstGeom prst="line">
            <a:avLst/>
          </a:prstGeom>
          <a:noFill/>
          <a:ln w="38100" cap="sq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317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00208" y="150813"/>
            <a:ext cx="8205680" cy="685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复习参考</a:t>
            </a:r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1</a:t>
            </a: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：</a:t>
            </a: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如何计算</a:t>
            </a:r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Sa</a:t>
            </a: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函数的积分</a:t>
            </a: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？</a:t>
            </a:r>
            <a:endParaRPr kumimoji="0" lang="en-US" altLang="zh-CN" sz="3600" dirty="0">
              <a:solidFill>
                <a:srgbClr val="0033CC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0C847C-D0A6-314A-867F-7A4618A93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770" y="1038954"/>
            <a:ext cx="1553925" cy="7013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3ADD00F-B6B7-7E43-937B-160362056E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316" y="2266024"/>
            <a:ext cx="2612527" cy="6584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5FB96CA-E445-1942-96EE-FEFFA3378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316" y="3367220"/>
            <a:ext cx="2564051" cy="167276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B2D2532-A595-1D41-8BA2-BCB2156A23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8634" y="2135484"/>
            <a:ext cx="5740077" cy="2998756"/>
          </a:xfrm>
          <a:prstGeom prst="rect">
            <a:avLst/>
          </a:prstGeom>
        </p:spPr>
      </p:pic>
      <p:sp>
        <p:nvSpPr>
          <p:cNvPr id="19" name="Line 8">
            <a:extLst>
              <a:ext uri="{FF2B5EF4-FFF2-40B4-BE49-F238E27FC236}">
                <a16:creationId xmlns:a16="http://schemas.microsoft.com/office/drawing/2014/main" id="{1428963A-6404-2E43-A226-65E027688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4991088" y="1403593"/>
            <a:ext cx="838200" cy="0"/>
          </a:xfrm>
          <a:prstGeom prst="line">
            <a:avLst/>
          </a:prstGeom>
          <a:noFill/>
          <a:ln w="38100" cap="sq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4B995BDD-705A-A444-B213-C04BE1DEC7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879" y="5463073"/>
            <a:ext cx="2883184" cy="53463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5F509D4-610C-6F40-907B-2B0B992DF2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49705" y="5457269"/>
            <a:ext cx="2451086" cy="59325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D5C40C4-3512-6141-B065-C60D88B1DF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5949" y="5452866"/>
            <a:ext cx="2625995" cy="646078"/>
          </a:xfrm>
          <a:prstGeom prst="rect">
            <a:avLst/>
          </a:prstGeom>
        </p:spPr>
      </p:pic>
      <p:sp>
        <p:nvSpPr>
          <p:cNvPr id="25" name="框架 24">
            <a:extLst>
              <a:ext uri="{FF2B5EF4-FFF2-40B4-BE49-F238E27FC236}">
                <a16:creationId xmlns:a16="http://schemas.microsoft.com/office/drawing/2014/main" id="{76487B48-B708-6B4A-8DAA-CE2F2F77E10B}"/>
              </a:ext>
            </a:extLst>
          </p:cNvPr>
          <p:cNvSpPr/>
          <p:nvPr/>
        </p:nvSpPr>
        <p:spPr bwMode="auto">
          <a:xfrm>
            <a:off x="193316" y="2134262"/>
            <a:ext cx="2896747" cy="3143160"/>
          </a:xfrm>
          <a:prstGeom prst="frame">
            <a:avLst>
              <a:gd name="adj1" fmla="val 1010"/>
            </a:avLst>
          </a:prstGeom>
          <a:solidFill>
            <a:schemeClr val="accent1">
              <a:alpha val="74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" name="框架 25">
            <a:extLst>
              <a:ext uri="{FF2B5EF4-FFF2-40B4-BE49-F238E27FC236}">
                <a16:creationId xmlns:a16="http://schemas.microsoft.com/office/drawing/2014/main" id="{9B420F64-C65E-AF48-A1FB-B3EFAB57D0B1}"/>
              </a:ext>
            </a:extLst>
          </p:cNvPr>
          <p:cNvSpPr/>
          <p:nvPr/>
        </p:nvSpPr>
        <p:spPr bwMode="auto">
          <a:xfrm>
            <a:off x="3157349" y="2134262"/>
            <a:ext cx="5811362" cy="3143160"/>
          </a:xfrm>
          <a:prstGeom prst="frame">
            <a:avLst>
              <a:gd name="adj1" fmla="val 1010"/>
            </a:avLst>
          </a:prstGeom>
          <a:solidFill>
            <a:schemeClr val="accent1">
              <a:alpha val="74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" name="框架 26">
            <a:extLst>
              <a:ext uri="{FF2B5EF4-FFF2-40B4-BE49-F238E27FC236}">
                <a16:creationId xmlns:a16="http://schemas.microsoft.com/office/drawing/2014/main" id="{A51F2E41-4EEA-A14E-98BB-C97E0AEFF2B2}"/>
              </a:ext>
            </a:extLst>
          </p:cNvPr>
          <p:cNvSpPr/>
          <p:nvPr/>
        </p:nvSpPr>
        <p:spPr bwMode="auto">
          <a:xfrm>
            <a:off x="193317" y="5385739"/>
            <a:ext cx="8775394" cy="713206"/>
          </a:xfrm>
          <a:prstGeom prst="frame">
            <a:avLst>
              <a:gd name="adj1" fmla="val 4027"/>
            </a:avLst>
          </a:prstGeom>
          <a:solidFill>
            <a:schemeClr val="accent1">
              <a:alpha val="74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6318B26-05E4-454C-997B-85ECCBDA03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37988" y="1066848"/>
            <a:ext cx="1815589" cy="711202"/>
          </a:xfrm>
          <a:prstGeom prst="rect">
            <a:avLst/>
          </a:prstGeom>
        </p:spPr>
      </p:pic>
      <p:pic>
        <p:nvPicPr>
          <p:cNvPr id="30" name="Object 6">
            <a:extLst>
              <a:ext uri="{FF2B5EF4-FFF2-40B4-BE49-F238E27FC236}">
                <a16:creationId xmlns:a16="http://schemas.microsoft.com/office/drawing/2014/main" id="{DD2A7DE8-9299-B94F-A9F0-64FCFAF2F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391" y="6193378"/>
            <a:ext cx="1828800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Line 8">
            <a:extLst>
              <a:ext uri="{FF2B5EF4-FFF2-40B4-BE49-F238E27FC236}">
                <a16:creationId xmlns:a16="http://schemas.microsoft.com/office/drawing/2014/main" id="{D2E9FCCB-47DD-4841-9EF6-541A280C9CE2}"/>
              </a:ext>
            </a:extLst>
          </p:cNvPr>
          <p:cNvSpPr>
            <a:spLocks noChangeShapeType="1"/>
          </p:cNvSpPr>
          <p:nvPr/>
        </p:nvSpPr>
        <p:spPr bwMode="auto">
          <a:xfrm>
            <a:off x="3934732" y="6537902"/>
            <a:ext cx="838200" cy="0"/>
          </a:xfrm>
          <a:prstGeom prst="line">
            <a:avLst/>
          </a:prstGeom>
          <a:noFill/>
          <a:ln w="38100" cap="sq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070833"/>
      </p:ext>
    </p:extLst>
  </p:cSld>
  <p:clrMapOvr>
    <a:masterClrMapping/>
  </p:clrMapOvr>
  <p:transition advTm="500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FA181AC5-3B6F-4A6D-9767-0273518BFA65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65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44035" name="Text Box 7"/>
          <p:cNvSpPr>
            <a:spLocks noChangeArrowheads="1"/>
          </p:cNvSpPr>
          <p:nvPr/>
        </p:nvSpPr>
        <p:spPr bwMode="auto">
          <a:xfrm>
            <a:off x="415238" y="1403408"/>
            <a:ext cx="8478837" cy="486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marL="457200" indent="-4572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1200150" indent="-4572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</a:pPr>
            <a:r>
              <a:rPr kumimoji="0" lang="zh-CN" altLang="en-US" sz="2800" dirty="0">
                <a:solidFill>
                  <a:srgbClr val="000000"/>
                </a:solidFill>
              </a:rPr>
              <a:t>欧拉公式的</a:t>
            </a:r>
            <a:r>
              <a:rPr kumimoji="0" lang="zh-Hans" altLang="en-US" sz="2800" dirty="0">
                <a:solidFill>
                  <a:srgbClr val="000000"/>
                </a:solidFill>
              </a:rPr>
              <a:t>理解</a:t>
            </a:r>
            <a:endParaRPr kumimoji="0" lang="en-US" altLang="zh-CN" sz="2800" dirty="0">
              <a:solidFill>
                <a:srgbClr val="000000"/>
              </a:solidFill>
              <a:ea typeface="方正姚体" panose="02010601030101010101" pitchFamily="2" charset="-122"/>
            </a:endParaRPr>
          </a:p>
          <a:p>
            <a:pPr lvl="1" eaLnBrk="1" hangingPunct="1">
              <a:spcBef>
                <a:spcPct val="50000"/>
              </a:spcBef>
              <a:buClrTx/>
            </a:pPr>
            <a:r>
              <a:rPr kumimoji="0" lang="zh-CN" altLang="en-US" sz="2800" dirty="0">
                <a:solidFill>
                  <a:srgbClr val="000000"/>
                </a:solidFill>
                <a:ea typeface="方正姚体" panose="02010601030101010101" pitchFamily="2" charset="-122"/>
              </a:rPr>
              <a:t>微分法</a:t>
            </a:r>
            <a:endParaRPr kumimoji="0" lang="en-US" altLang="zh-CN" sz="2800" dirty="0">
              <a:solidFill>
                <a:srgbClr val="000000"/>
              </a:solidFill>
              <a:ea typeface="方正姚体" panose="02010601030101010101" pitchFamily="2" charset="-122"/>
            </a:endParaRPr>
          </a:p>
          <a:p>
            <a:pPr lvl="1" eaLnBrk="1" hangingPunct="1">
              <a:spcBef>
                <a:spcPct val="50000"/>
              </a:spcBef>
              <a:buClrTx/>
            </a:pPr>
            <a:endParaRPr kumimoji="0" lang="en-US" altLang="zh-CN" sz="2800" dirty="0">
              <a:solidFill>
                <a:srgbClr val="000000"/>
              </a:solidFill>
              <a:ea typeface="方正姚体" panose="02010601030101010101" pitchFamily="2" charset="-122"/>
            </a:endParaRPr>
          </a:p>
          <a:p>
            <a:pPr lvl="1" eaLnBrk="1" hangingPunct="1">
              <a:spcBef>
                <a:spcPct val="50000"/>
              </a:spcBef>
              <a:buClrTx/>
            </a:pPr>
            <a:endParaRPr kumimoji="0" lang="en-US" altLang="zh-CN" sz="2800" dirty="0">
              <a:solidFill>
                <a:srgbClr val="000000"/>
              </a:solidFill>
              <a:ea typeface="方正姚体" panose="02010601030101010101" pitchFamily="2" charset="-122"/>
            </a:endParaRPr>
          </a:p>
          <a:p>
            <a:pPr lvl="1" eaLnBrk="1" hangingPunct="1">
              <a:spcBef>
                <a:spcPct val="50000"/>
              </a:spcBef>
              <a:buClrTx/>
            </a:pPr>
            <a:endParaRPr kumimoji="0" lang="en-US" altLang="zh-CN" sz="2800" dirty="0">
              <a:solidFill>
                <a:srgbClr val="000000"/>
              </a:solidFill>
              <a:ea typeface="方正姚体" panose="02010601030101010101" pitchFamily="2" charset="-122"/>
            </a:endParaRPr>
          </a:p>
          <a:p>
            <a:pPr marL="742950" lvl="1" indent="0" eaLnBrk="1" hangingPunct="1">
              <a:spcBef>
                <a:spcPct val="50000"/>
              </a:spcBef>
              <a:buClrTx/>
              <a:buFontTx/>
              <a:buNone/>
            </a:pPr>
            <a:endParaRPr kumimoji="0" lang="en-US" altLang="zh-CN" sz="2800" dirty="0">
              <a:solidFill>
                <a:srgbClr val="000000"/>
              </a:solidFill>
              <a:ea typeface="方正姚体" panose="02010601030101010101" pitchFamily="2" charset="-122"/>
            </a:endParaRPr>
          </a:p>
          <a:p>
            <a:pPr lvl="1" eaLnBrk="1" hangingPunct="1">
              <a:spcBef>
                <a:spcPct val="50000"/>
              </a:spcBef>
              <a:buClrTx/>
            </a:pPr>
            <a:r>
              <a:rPr kumimoji="0" lang="en-US" altLang="zh-CN" sz="2400" dirty="0">
                <a:solidFill>
                  <a:srgbClr val="00B050"/>
                </a:solidFill>
              </a:rPr>
              <a:t>{</a:t>
            </a:r>
            <a:r>
              <a:rPr kumimoji="0" lang="zh-CN" altLang="en-US" sz="2400" dirty="0">
                <a:solidFill>
                  <a:srgbClr val="00B050"/>
                </a:solidFill>
              </a:rPr>
              <a:t>作业</a:t>
            </a:r>
            <a:r>
              <a:rPr kumimoji="0" lang="en-US" altLang="zh-CN" sz="2400" dirty="0">
                <a:solidFill>
                  <a:srgbClr val="00B050"/>
                </a:solidFill>
              </a:rPr>
              <a:t>1</a:t>
            </a:r>
            <a:r>
              <a:rPr kumimoji="0" lang="zh-CN" altLang="en-US" sz="2400" dirty="0">
                <a:solidFill>
                  <a:srgbClr val="00B050"/>
                </a:solidFill>
              </a:rPr>
              <a:t>：任选第三种方法</a:t>
            </a:r>
            <a:r>
              <a:rPr kumimoji="0" lang="zh-Hans" altLang="en-US" sz="2400" dirty="0">
                <a:solidFill>
                  <a:srgbClr val="00B050"/>
                </a:solidFill>
              </a:rPr>
              <a:t>理解</a:t>
            </a:r>
            <a:r>
              <a:rPr kumimoji="0" lang="zh-CN" altLang="en-US" sz="2400" dirty="0">
                <a:solidFill>
                  <a:srgbClr val="00B050"/>
                </a:solidFill>
              </a:rPr>
              <a:t>欧拉公式。</a:t>
            </a:r>
            <a:r>
              <a:rPr kumimoji="0" lang="en-US" altLang="zh-CN" sz="2400" dirty="0">
                <a:solidFill>
                  <a:srgbClr val="00B050"/>
                </a:solidFill>
              </a:rPr>
              <a:t>}</a:t>
            </a:r>
          </a:p>
          <a:p>
            <a:pPr lvl="1" eaLnBrk="1" hangingPunct="1">
              <a:spcBef>
                <a:spcPct val="50000"/>
              </a:spcBef>
              <a:buClrTx/>
            </a:pPr>
            <a:endParaRPr kumimoji="0" lang="zh-CN" altLang="en-US" sz="2400" dirty="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44036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1149448" y="152400"/>
            <a:ext cx="7815165" cy="685800"/>
          </a:xfrm>
        </p:spPr>
        <p:txBody>
          <a:bodyPr/>
          <a:lstStyle/>
          <a:p>
            <a:pPr algn="r"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复习参考</a:t>
            </a:r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2</a:t>
            </a: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：欧拉公式的微分法推导</a:t>
            </a:r>
            <a:endParaRPr kumimoji="0" lang="zh-CN" altLang="en-US" dirty="0"/>
          </a:p>
        </p:txBody>
      </p:sp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3531181" y="2061922"/>
            <a:ext cx="5156874" cy="3003464"/>
            <a:chOff x="3873448" y="4127480"/>
            <a:chExt cx="4425522" cy="2334411"/>
          </a:xfrm>
        </p:grpSpPr>
        <p:pic>
          <p:nvPicPr>
            <p:cNvPr id="44039" name="Picture 12" descr="f(x)=\frac{\cos x+i\sin x}{e^{ix}}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3448" y="4127480"/>
              <a:ext cx="169545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40" name="Picture 14" descr="&#10;\begin{align}&#10; f'(x)&amp; = \frac{(-\sin x+i\cos x)\cdot e^{ix} - (\cos x+i\sin x)\cdot i\cdot e^{ix}}{(e^{ix})^2} \\&#10;      &amp; = \frac{-\sin x\cdot e^{ix}-i^2\sin x\cdot e^{ix}}{(e^{ix})^2} \\&#10;      &amp; = \frac{-\sin x\cdot e^{ix}+\sin x\cdot e^{ix}}{(e^{ix})^2} \\&#10;      &amp; = 0&#10;\end{align}&#10;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9370" y="4737866"/>
              <a:ext cx="4419600" cy="172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09033622"/>
      </p:ext>
    </p:extLst>
  </p:cSld>
  <p:clrMapOvr>
    <a:masterClrMapping/>
  </p:clrMapOvr>
  <p:transition advTm="578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FC70F5CC-4DCD-4924-BCC8-46E5F1152A8F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66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50179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2476560" y="152400"/>
            <a:ext cx="6488053" cy="685800"/>
          </a:xfrm>
        </p:spPr>
        <p:txBody>
          <a:bodyPr/>
          <a:lstStyle/>
          <a:p>
            <a:pPr algn="r"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复习参考</a:t>
            </a:r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2</a:t>
            </a:r>
            <a:r>
              <a:rPr kumimoji="0" lang="zh-CN" altLang="en-US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：</a:t>
            </a: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正交函数集的推导</a:t>
            </a:r>
            <a:endParaRPr kumimoji="0" lang="zh-CN" altLang="en-US" dirty="0"/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576263" y="914400"/>
            <a:ext cx="7056437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</a:rPr>
              <a:t>正交函数集</a:t>
            </a:r>
            <a:endParaRPr kumimoji="0" lang="zh-CN" altLang="en-US" b="1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sp>
        <p:nvSpPr>
          <p:cNvPr id="50181" name="Rectangle 1"/>
          <p:cNvSpPr>
            <a:spLocks noChangeArrowheads="1"/>
          </p:cNvSpPr>
          <p:nvPr/>
        </p:nvSpPr>
        <p:spPr bwMode="auto">
          <a:xfrm>
            <a:off x="732404" y="1403408"/>
            <a:ext cx="7591425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r>
              <a:rPr kumimoji="0"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例子：</a:t>
            </a:r>
            <a:endParaRPr kumimoji="0" lang="en-US" altLang="zh-CN" sz="24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kumimoji="0" lang="en-US" altLang="zh-Hans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zh-Hans" altLang="en-US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kumimoji="0"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三角函数序列</a:t>
            </a:r>
            <a:endParaRPr kumimoji="0" lang="en-US" altLang="zh-CN" sz="20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lvl="0" indent="0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kumimoji="0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	</a:t>
            </a:r>
            <a:endParaRPr kumimoji="0" lang="zh-CN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</a:t>
            </a:r>
            <a:endParaRPr kumimoji="0" lang="en-US" altLang="zh-CN" sz="2400" baseline="-250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Rectangle 39">
            <a:extLst>
              <a:ext uri="{FF2B5EF4-FFF2-40B4-BE49-F238E27FC236}">
                <a16:creationId xmlns:a16="http://schemas.microsoft.com/office/drawing/2014/main" id="{F614E373-98F7-384F-B9D3-B7F80317F7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6039" y="2592611"/>
            <a:ext cx="6744154" cy="1684244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zh-Hans" altLang="en-US" sz="2400" b="1" dirty="0">
                <a:solidFill>
                  <a:schemeClr val="accent2"/>
                </a:solidFill>
                <a:ea typeface="方正姚体" panose="02010601030101010101" pitchFamily="2" charset="-122"/>
              </a:rPr>
              <a:t>证明</a:t>
            </a:r>
            <a:r>
              <a:rPr kumimoji="0" lang="zh-CN" altLang="en-US" sz="2400" b="1" dirty="0">
                <a:solidFill>
                  <a:schemeClr val="accent2"/>
                </a:solidFill>
                <a:ea typeface="方正姚体" panose="02010601030101010101" pitchFamily="2" charset="-122"/>
              </a:rPr>
              <a:t>三角函数序列</a:t>
            </a:r>
            <a:endParaRPr kumimoji="0" lang="en-US" altLang="zh-CN" sz="2400" b="1" dirty="0">
              <a:solidFill>
                <a:schemeClr val="accent2"/>
              </a:solidFill>
              <a:ea typeface="方正姚体" panose="02010601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{1, cos(</a:t>
            </a:r>
            <a:r>
              <a:rPr kumimoji="0" lang="el-GR" altLang="zh-CN" sz="24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ω</a:t>
            </a:r>
            <a:r>
              <a:rPr kumimoji="0" lang="en-US" altLang="zh-CN" sz="2400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24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kumimoji="0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+</a:t>
            </a:r>
            <a:r>
              <a:rPr kumimoji="0" lang="el-GR" altLang="zh-CN" sz="24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φ</a:t>
            </a:r>
            <a:r>
              <a:rPr kumimoji="0" lang="en-US" altLang="zh-CN" sz="2400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), cos(2</a:t>
            </a:r>
            <a:r>
              <a:rPr kumimoji="0" lang="el-GR" altLang="zh-CN" sz="24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ω</a:t>
            </a:r>
            <a:r>
              <a:rPr kumimoji="0" lang="en-US" altLang="zh-CN" sz="2400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24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kumimoji="0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+</a:t>
            </a:r>
            <a:r>
              <a:rPr kumimoji="0" lang="el-GR" altLang="zh-CN" sz="24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φ</a:t>
            </a:r>
            <a:r>
              <a:rPr kumimoji="0" lang="en-US" altLang="zh-CN" sz="2400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kumimoji="0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), …, cos(n</a:t>
            </a:r>
            <a:r>
              <a:rPr kumimoji="0" lang="el-GR" altLang="zh-CN" sz="24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ω</a:t>
            </a:r>
            <a:r>
              <a:rPr kumimoji="0" lang="en-US" altLang="zh-CN" sz="2400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24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kumimoji="0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+</a:t>
            </a:r>
            <a:r>
              <a:rPr kumimoji="0" lang="el-GR" altLang="zh-CN" sz="24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φ</a:t>
            </a:r>
            <a:r>
              <a:rPr kumimoji="0" lang="en-US" altLang="zh-CN" sz="2400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kumimoji="0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)}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     </a:t>
            </a:r>
            <a:r>
              <a:rPr kumimoji="0"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是在</a:t>
            </a:r>
            <a:r>
              <a:rPr kumimoji="0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[0, 2</a:t>
            </a:r>
            <a:r>
              <a:rPr kumimoji="0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</a:t>
            </a:r>
            <a:r>
              <a:rPr kumimoji="0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kumimoji="0" lang="el-GR" altLang="zh-CN" sz="24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ω</a:t>
            </a:r>
            <a:r>
              <a:rPr kumimoji="0" lang="en-US" altLang="zh-CN" sz="2400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]</a:t>
            </a:r>
            <a:r>
              <a:rPr kumimoji="0"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区间的正交函数集。</a:t>
            </a:r>
            <a:endParaRPr kumimoji="0" lang="en-US" altLang="zh-CN" sz="2400" dirty="0">
              <a:solidFill>
                <a:schemeClr val="bg1"/>
              </a:solidFill>
              <a:latin typeface="+mn-lt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6099013"/>
      </p:ext>
    </p:extLst>
  </p:cSld>
  <p:clrMapOvr>
    <a:masterClrMapping/>
  </p:clrMapOvr>
  <p:transition advTm="578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FC70F5CC-4DCD-4924-BCC8-46E5F1152A8F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67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576263" y="914400"/>
            <a:ext cx="7056437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</a:rPr>
              <a:t>正交函数集</a:t>
            </a:r>
            <a:endParaRPr kumimoji="0" lang="zh-CN" altLang="en-US" b="1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sp>
        <p:nvSpPr>
          <p:cNvPr id="50181" name="Rectangle 1"/>
          <p:cNvSpPr>
            <a:spLocks noChangeArrowheads="1"/>
          </p:cNvSpPr>
          <p:nvPr/>
        </p:nvSpPr>
        <p:spPr bwMode="auto">
          <a:xfrm>
            <a:off x="761802" y="1360517"/>
            <a:ext cx="7591425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marL="457200" lvl="1" indent="0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kumimoji="0" lang="en-US" altLang="zh-Hans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zh-Hans" altLang="en-US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、证明</a:t>
            </a:r>
            <a:r>
              <a:rPr kumimoji="0"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三角函数序列</a:t>
            </a:r>
            <a:r>
              <a:rPr kumimoji="0"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{1, cos(</a:t>
            </a:r>
            <a:r>
              <a:rPr kumimoji="0" lang="el-GR" altLang="zh-CN" sz="20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ω</a:t>
            </a:r>
            <a:r>
              <a:rPr kumimoji="0" lang="en-US" altLang="zh-CN" sz="2000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20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kumimoji="0"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+</a:t>
            </a:r>
            <a:r>
              <a:rPr kumimoji="0" lang="el-GR" altLang="zh-CN" sz="20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φ</a:t>
            </a:r>
            <a:r>
              <a:rPr kumimoji="0" lang="en-US" altLang="zh-CN" sz="2000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), cos(2</a:t>
            </a:r>
            <a:r>
              <a:rPr kumimoji="0" lang="el-GR" altLang="zh-CN" sz="20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ω</a:t>
            </a:r>
            <a:r>
              <a:rPr kumimoji="0" lang="en-US" altLang="zh-CN" sz="2000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20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kumimoji="0"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+</a:t>
            </a:r>
            <a:r>
              <a:rPr kumimoji="0" lang="el-GR" altLang="zh-CN" sz="20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φ</a:t>
            </a:r>
            <a:r>
              <a:rPr kumimoji="0" lang="en-US" altLang="zh-CN" sz="2000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kumimoji="0"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), …, cos(n</a:t>
            </a:r>
            <a:r>
              <a:rPr kumimoji="0" lang="el-GR" altLang="zh-CN" sz="20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ω</a:t>
            </a:r>
            <a:r>
              <a:rPr kumimoji="0" lang="en-US" altLang="zh-CN" sz="2000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20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kumimoji="0"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+</a:t>
            </a:r>
            <a:r>
              <a:rPr kumimoji="0" lang="el-GR" altLang="zh-CN" sz="20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φ</a:t>
            </a:r>
            <a:r>
              <a:rPr kumimoji="0" lang="en-US" altLang="zh-CN" sz="2000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kumimoji="0"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)}</a:t>
            </a:r>
            <a:r>
              <a:rPr kumimoji="0"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是在</a:t>
            </a:r>
            <a:r>
              <a:rPr kumimoji="0"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[0, 2</a:t>
            </a:r>
            <a:r>
              <a:rPr kumimoji="0"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</a:t>
            </a:r>
            <a:r>
              <a:rPr kumimoji="0"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kumimoji="0" lang="el-GR" altLang="zh-CN" sz="20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ω</a:t>
            </a:r>
            <a:r>
              <a:rPr kumimoji="0" lang="en-US" altLang="zh-CN" sz="2000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]</a:t>
            </a:r>
            <a:r>
              <a:rPr kumimoji="0"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区间的正交函数集</a:t>
            </a:r>
            <a:endParaRPr kumimoji="0" lang="en-US" altLang="zh-CN" sz="20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	</a:t>
            </a:r>
            <a:endParaRPr kumimoji="0" lang="en-US" altLang="zh-Hans" sz="24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endParaRPr kumimoji="0" lang="zh-CN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</a:t>
            </a:r>
            <a:endParaRPr kumimoji="0" lang="en-US" altLang="zh-CN" sz="2400" baseline="-250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1F0DB6-A4BC-244C-9B79-1C13223B0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966" y="3992123"/>
            <a:ext cx="4221447" cy="10152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8632E6F-3272-2C41-8A03-0CC7AC837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340" y="5003937"/>
            <a:ext cx="5722815" cy="1256227"/>
          </a:xfrm>
          <a:prstGeom prst="rect">
            <a:avLst/>
          </a:prstGeom>
        </p:spPr>
      </p:pic>
      <p:sp>
        <p:nvSpPr>
          <p:cNvPr id="11" name="框架 10">
            <a:extLst>
              <a:ext uri="{FF2B5EF4-FFF2-40B4-BE49-F238E27FC236}">
                <a16:creationId xmlns:a16="http://schemas.microsoft.com/office/drawing/2014/main" id="{2A77C2D5-B2B0-3644-B81D-FBEA630266FA}"/>
              </a:ext>
            </a:extLst>
          </p:cNvPr>
          <p:cNvSpPr/>
          <p:nvPr/>
        </p:nvSpPr>
        <p:spPr bwMode="auto">
          <a:xfrm>
            <a:off x="761802" y="2660672"/>
            <a:ext cx="7372446" cy="3701944"/>
          </a:xfrm>
          <a:prstGeom prst="frame">
            <a:avLst>
              <a:gd name="adj1" fmla="val 1010"/>
            </a:avLst>
          </a:prstGeom>
          <a:solidFill>
            <a:schemeClr val="accent1">
              <a:alpha val="74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93320D4-360C-CE4C-B108-69A38A23A69E}"/>
              </a:ext>
            </a:extLst>
          </p:cNvPr>
          <p:cNvSpPr txBox="1"/>
          <p:nvPr/>
        </p:nvSpPr>
        <p:spPr>
          <a:xfrm>
            <a:off x="970693" y="2864750"/>
            <a:ext cx="6408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2800" dirty="0">
                <a:solidFill>
                  <a:schemeClr val="bg1"/>
                </a:solidFill>
              </a:rPr>
              <a:t>证明：</a:t>
            </a:r>
            <a:r>
              <a:rPr kumimoji="1" lang="zh-Hans" altLang="en-US" sz="2800" dirty="0">
                <a:solidFill>
                  <a:schemeClr val="bg1"/>
                </a:solidFill>
                <a:sym typeface="Wingdings" pitchFamily="2" charset="2"/>
              </a:rPr>
              <a:t>（</a:t>
            </a:r>
            <a:r>
              <a:rPr kumimoji="1" lang="en-US" altLang="zh-Hans" sz="2800" dirty="0">
                <a:solidFill>
                  <a:schemeClr val="bg1"/>
                </a:solidFill>
                <a:sym typeface="Wingdings" pitchFamily="2" charset="2"/>
              </a:rPr>
              <a:t>1</a:t>
            </a:r>
            <a:r>
              <a:rPr kumimoji="1" lang="zh-Hans" altLang="en-US" sz="2800" dirty="0">
                <a:solidFill>
                  <a:schemeClr val="bg1"/>
                </a:solidFill>
                <a:sym typeface="Wingdings" pitchFamily="2" charset="2"/>
              </a:rPr>
              <a:t>）</a:t>
            </a:r>
            <a:r>
              <a:rPr kumimoji="1" lang="en-US" altLang="zh-Hans" sz="2800" dirty="0">
                <a:solidFill>
                  <a:schemeClr val="bg1"/>
                </a:solidFill>
                <a:sym typeface="Wingdings" pitchFamily="2" charset="2"/>
              </a:rPr>
              <a:t>1 </a:t>
            </a:r>
            <a:r>
              <a:rPr kumimoji="1" lang="zh-Hans" altLang="en-US" sz="2800" dirty="0">
                <a:solidFill>
                  <a:schemeClr val="bg1"/>
                </a:solidFill>
                <a:sym typeface="Wingdings" pitchFamily="2" charset="2"/>
              </a:rPr>
              <a:t>和                           正交 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C8F163-4B3C-3048-9307-F258DDAF0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712" y="2887240"/>
            <a:ext cx="2278966" cy="5570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BF71A41-8AC8-B747-972B-EA6D2C93E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266" y="3333287"/>
            <a:ext cx="2872938" cy="596974"/>
          </a:xfrm>
          <a:prstGeom prst="rect">
            <a:avLst/>
          </a:prstGeom>
        </p:spPr>
      </p:pic>
      <p:sp>
        <p:nvSpPr>
          <p:cNvPr id="12" name="Rectangle 12"/>
          <p:cNvSpPr txBox="1">
            <a:spLocks noChangeArrowheads="1"/>
          </p:cNvSpPr>
          <p:nvPr/>
        </p:nvSpPr>
        <p:spPr bwMode="auto">
          <a:xfrm>
            <a:off x="2476560" y="152400"/>
            <a:ext cx="648805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kern="1200">
                <a:solidFill>
                  <a:schemeClr val="tx2"/>
                </a:solidFill>
                <a:latin typeface="+mj-lt"/>
                <a:ea typeface="+mj-ea"/>
                <a:cs typeface="黑体" charset="0"/>
                <a:sym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r" eaLnBrk="1" hangingPunct="1"/>
            <a:r>
              <a:rPr kumimoji="0" lang="zh-CN" altLang="en-US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复习参考</a:t>
            </a:r>
            <a:r>
              <a:rPr kumimoji="0" lang="en-US" altLang="zh-CN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3</a:t>
            </a:r>
            <a:r>
              <a:rPr kumimoji="0" lang="zh-CN" altLang="en-US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：正交函数集的推导</a:t>
            </a:r>
            <a:endParaRPr kumimoji="0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4450842"/>
      </p:ext>
    </p:extLst>
  </p:cSld>
  <p:clrMapOvr>
    <a:masterClrMapping/>
  </p:clrMapOvr>
  <p:transition advTm="578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239000" y="5765720"/>
            <a:ext cx="19050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FC70F5CC-4DCD-4924-BCC8-46E5F1152A8F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68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576263" y="914400"/>
            <a:ext cx="7056437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</a:rPr>
              <a:t>正交函数集</a:t>
            </a:r>
            <a:endParaRPr kumimoji="0" lang="zh-CN" altLang="en-US" b="1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sp>
        <p:nvSpPr>
          <p:cNvPr id="50181" name="Rectangle 1"/>
          <p:cNvSpPr>
            <a:spLocks noChangeArrowheads="1"/>
          </p:cNvSpPr>
          <p:nvPr/>
        </p:nvSpPr>
        <p:spPr bwMode="auto">
          <a:xfrm>
            <a:off x="761802" y="1360517"/>
            <a:ext cx="7591425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marL="457200" lvl="1" indent="0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kumimoji="0" lang="en-US" altLang="zh-Hans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zh-Hans" altLang="en-US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、证明</a:t>
            </a:r>
            <a:r>
              <a:rPr kumimoji="0"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三角函数序列</a:t>
            </a:r>
            <a:r>
              <a:rPr kumimoji="0"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{1, cos(</a:t>
            </a:r>
            <a:r>
              <a:rPr kumimoji="0" lang="el-GR" altLang="zh-CN" sz="20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ω</a:t>
            </a:r>
            <a:r>
              <a:rPr kumimoji="0" lang="en-US" altLang="zh-CN" sz="2000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20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kumimoji="0"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+</a:t>
            </a:r>
            <a:r>
              <a:rPr kumimoji="0" lang="el-GR" altLang="zh-CN" sz="20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φ</a:t>
            </a:r>
            <a:r>
              <a:rPr kumimoji="0" lang="en-US" altLang="zh-CN" sz="2000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), cos(2</a:t>
            </a:r>
            <a:r>
              <a:rPr kumimoji="0" lang="el-GR" altLang="zh-CN" sz="20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ω</a:t>
            </a:r>
            <a:r>
              <a:rPr kumimoji="0" lang="en-US" altLang="zh-CN" sz="2000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20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kumimoji="0"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+</a:t>
            </a:r>
            <a:r>
              <a:rPr kumimoji="0" lang="el-GR" altLang="zh-CN" sz="20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φ</a:t>
            </a:r>
            <a:r>
              <a:rPr kumimoji="0" lang="en-US" altLang="zh-CN" sz="2000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kumimoji="0"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), …, cos(n</a:t>
            </a:r>
            <a:r>
              <a:rPr kumimoji="0" lang="el-GR" altLang="zh-CN" sz="20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ω</a:t>
            </a:r>
            <a:r>
              <a:rPr kumimoji="0" lang="en-US" altLang="zh-CN" sz="2000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20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kumimoji="0"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+</a:t>
            </a:r>
            <a:r>
              <a:rPr kumimoji="0" lang="el-GR" altLang="zh-CN" sz="20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φ</a:t>
            </a:r>
            <a:r>
              <a:rPr kumimoji="0" lang="en-US" altLang="zh-CN" sz="2000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kumimoji="0"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)}</a:t>
            </a:r>
            <a:r>
              <a:rPr kumimoji="0"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是在</a:t>
            </a:r>
            <a:r>
              <a:rPr kumimoji="0"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[0, 2</a:t>
            </a:r>
            <a:r>
              <a:rPr kumimoji="0"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</a:t>
            </a:r>
            <a:r>
              <a:rPr kumimoji="0"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kumimoji="0" lang="el-GR" altLang="zh-CN" sz="20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ω</a:t>
            </a:r>
            <a:r>
              <a:rPr kumimoji="0" lang="en-US" altLang="zh-CN" sz="2000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]</a:t>
            </a:r>
            <a:r>
              <a:rPr kumimoji="0"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区间的正交函数集</a:t>
            </a:r>
            <a:endParaRPr kumimoji="0" lang="en-US" altLang="zh-CN" sz="20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	</a:t>
            </a:r>
            <a:endParaRPr kumimoji="0" lang="en-US" altLang="zh-Hans" sz="24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endParaRPr kumimoji="0" lang="zh-CN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</a:t>
            </a:r>
            <a:endParaRPr kumimoji="0" lang="en-US" altLang="zh-CN" sz="2400" baseline="-250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90B0B5D-6333-2D45-9D79-08DB3D3DA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498" y="3276220"/>
            <a:ext cx="4385976" cy="80794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D4333FF-4B7A-4D4C-B525-5D5CECEE1A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700"/>
          <a:stretch/>
        </p:blipFill>
        <p:spPr>
          <a:xfrm>
            <a:off x="1009752" y="4170851"/>
            <a:ext cx="7343475" cy="65891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F364932-E0A6-4445-AF7B-148C4FCF2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383" y="5859998"/>
            <a:ext cx="629305" cy="39622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93320D4-360C-CE4C-B108-69A38A23A69E}"/>
              </a:ext>
            </a:extLst>
          </p:cNvPr>
          <p:cNvSpPr txBox="1"/>
          <p:nvPr/>
        </p:nvSpPr>
        <p:spPr>
          <a:xfrm>
            <a:off x="647536" y="2762249"/>
            <a:ext cx="2483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2000" dirty="0">
                <a:solidFill>
                  <a:schemeClr val="bg1"/>
                </a:solidFill>
                <a:sym typeface="Wingdings" pitchFamily="2" charset="2"/>
              </a:rPr>
              <a:t>（</a:t>
            </a:r>
            <a:r>
              <a:rPr kumimoji="1" lang="en-US" altLang="zh-Hans" sz="2000" dirty="0">
                <a:solidFill>
                  <a:schemeClr val="bg1"/>
                </a:solidFill>
                <a:sym typeface="Wingdings" pitchFamily="2" charset="2"/>
              </a:rPr>
              <a:t>2</a:t>
            </a:r>
            <a:r>
              <a:rPr kumimoji="1" lang="zh-Hans" altLang="en-US" sz="2000" dirty="0">
                <a:solidFill>
                  <a:schemeClr val="bg1"/>
                </a:solidFill>
                <a:sym typeface="Wingdings" pitchFamily="2" charset="2"/>
              </a:rPr>
              <a:t>）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56" y="4921837"/>
            <a:ext cx="8013519" cy="73091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4FB1924-3D64-4B49-96B4-32C8E06516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501" y="2796111"/>
            <a:ext cx="1820064" cy="40445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3F1CD6D-E3FA-A041-9BF9-8350FDFD61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4247" y="2803719"/>
            <a:ext cx="1623480" cy="39685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ECA88FB-FCDF-CE4E-A04D-55D70EC61B50}"/>
              </a:ext>
            </a:extLst>
          </p:cNvPr>
          <p:cNvSpPr txBox="1"/>
          <p:nvPr/>
        </p:nvSpPr>
        <p:spPr>
          <a:xfrm>
            <a:off x="2814939" y="2794841"/>
            <a:ext cx="3551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2000" dirty="0">
                <a:solidFill>
                  <a:schemeClr val="bg1"/>
                </a:solidFill>
              </a:rPr>
              <a:t>和                              正交 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A3045B9-D6D7-1146-8A1C-9DA73B2A22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8378" y="2803719"/>
            <a:ext cx="2310909" cy="357242"/>
          </a:xfrm>
          <a:prstGeom prst="rect">
            <a:avLst/>
          </a:prstGeom>
        </p:spPr>
      </p:pic>
      <p:sp>
        <p:nvSpPr>
          <p:cNvPr id="15" name="框架 14">
            <a:extLst>
              <a:ext uri="{FF2B5EF4-FFF2-40B4-BE49-F238E27FC236}">
                <a16:creationId xmlns:a16="http://schemas.microsoft.com/office/drawing/2014/main" id="{24993581-13DF-2B44-BA99-5FDBA3EFC218}"/>
              </a:ext>
            </a:extLst>
          </p:cNvPr>
          <p:cNvSpPr/>
          <p:nvPr/>
        </p:nvSpPr>
        <p:spPr bwMode="auto">
          <a:xfrm>
            <a:off x="241424" y="2520976"/>
            <a:ext cx="8661151" cy="4190880"/>
          </a:xfrm>
          <a:prstGeom prst="frame">
            <a:avLst>
              <a:gd name="adj1" fmla="val 1010"/>
            </a:avLst>
          </a:prstGeom>
          <a:solidFill>
            <a:schemeClr val="accent1">
              <a:alpha val="74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" name="Rectangle 12"/>
          <p:cNvSpPr txBox="1">
            <a:spLocks noChangeArrowheads="1"/>
          </p:cNvSpPr>
          <p:nvPr/>
        </p:nvSpPr>
        <p:spPr bwMode="auto">
          <a:xfrm>
            <a:off x="2476560" y="152400"/>
            <a:ext cx="648805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kern="1200">
                <a:solidFill>
                  <a:schemeClr val="tx2"/>
                </a:solidFill>
                <a:latin typeface="+mj-lt"/>
                <a:ea typeface="+mj-ea"/>
                <a:cs typeface="黑体" charset="0"/>
                <a:sym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r"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复习参考</a:t>
            </a:r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3</a:t>
            </a: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：正交函数集的推导</a:t>
            </a:r>
            <a:endParaRPr kumimoji="0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272703"/>
      </p:ext>
    </p:extLst>
  </p:cSld>
  <p:clrMapOvr>
    <a:masterClrMapping/>
  </p:clrMapOvr>
  <p:transition advTm="578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FC70F5CC-4DCD-4924-BCC8-46E5F1152A8F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69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576263" y="914400"/>
            <a:ext cx="7056437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</a:rPr>
              <a:t>正交函数集</a:t>
            </a:r>
            <a:endParaRPr kumimoji="0" lang="zh-CN" altLang="en-US" b="1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sp>
        <p:nvSpPr>
          <p:cNvPr id="50181" name="Rectangle 1"/>
          <p:cNvSpPr>
            <a:spLocks noChangeArrowheads="1"/>
          </p:cNvSpPr>
          <p:nvPr/>
        </p:nvSpPr>
        <p:spPr bwMode="auto">
          <a:xfrm>
            <a:off x="732404" y="1403408"/>
            <a:ext cx="7591425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marL="457200" lvl="1" indent="0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kumimoji="0" lang="en-US" altLang="zh-Hans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zh-Hans" altLang="en-US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、证明</a:t>
            </a:r>
            <a:r>
              <a:rPr kumimoji="0"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三角函数序列</a:t>
            </a:r>
            <a:r>
              <a:rPr kumimoji="0"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{1, cos(</a:t>
            </a:r>
            <a:r>
              <a:rPr kumimoji="0" lang="el-GR" altLang="zh-CN" sz="20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ω</a:t>
            </a:r>
            <a:r>
              <a:rPr kumimoji="0" lang="en-US" altLang="zh-CN" sz="2000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20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kumimoji="0"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+</a:t>
            </a:r>
            <a:r>
              <a:rPr kumimoji="0" lang="el-GR" altLang="zh-CN" sz="20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φ</a:t>
            </a:r>
            <a:r>
              <a:rPr kumimoji="0" lang="en-US" altLang="zh-CN" sz="2000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), cos(2</a:t>
            </a:r>
            <a:r>
              <a:rPr kumimoji="0" lang="el-GR" altLang="zh-CN" sz="20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ω</a:t>
            </a:r>
            <a:r>
              <a:rPr kumimoji="0" lang="en-US" altLang="zh-CN" sz="2000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20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kumimoji="0"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+</a:t>
            </a:r>
            <a:r>
              <a:rPr kumimoji="0" lang="el-GR" altLang="zh-CN" sz="20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φ</a:t>
            </a:r>
            <a:r>
              <a:rPr kumimoji="0" lang="en-US" altLang="zh-CN" sz="2000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kumimoji="0"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), …, cos(n</a:t>
            </a:r>
            <a:r>
              <a:rPr kumimoji="0" lang="el-GR" altLang="zh-CN" sz="20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ω</a:t>
            </a:r>
            <a:r>
              <a:rPr kumimoji="0" lang="en-US" altLang="zh-CN" sz="2000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20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kumimoji="0"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+</a:t>
            </a:r>
            <a:r>
              <a:rPr kumimoji="0" lang="el-GR" altLang="zh-CN" sz="20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φ</a:t>
            </a:r>
            <a:r>
              <a:rPr kumimoji="0" lang="en-US" altLang="zh-CN" sz="2000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kumimoji="0"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)}</a:t>
            </a:r>
            <a:r>
              <a:rPr kumimoji="0"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是在</a:t>
            </a:r>
            <a:r>
              <a:rPr kumimoji="0"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[0, 2</a:t>
            </a:r>
            <a:r>
              <a:rPr kumimoji="0"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</a:t>
            </a:r>
            <a:r>
              <a:rPr kumimoji="0"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kumimoji="0" lang="el-GR" altLang="zh-CN" sz="20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ω</a:t>
            </a:r>
            <a:r>
              <a:rPr kumimoji="0" lang="en-US" altLang="zh-CN" sz="2000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]</a:t>
            </a:r>
            <a:r>
              <a:rPr kumimoji="0"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区间的正交函数集</a:t>
            </a:r>
            <a:endParaRPr kumimoji="0" lang="zh-CN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</a:t>
            </a:r>
            <a:endParaRPr kumimoji="0" lang="en-US" altLang="zh-CN" sz="2400" baseline="-250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E1F1983-B661-F24F-BB4B-FD91BA7D6334}"/>
              </a:ext>
            </a:extLst>
          </p:cNvPr>
          <p:cNvSpPr txBox="1"/>
          <p:nvPr/>
        </p:nvSpPr>
        <p:spPr>
          <a:xfrm>
            <a:off x="106216" y="2915412"/>
            <a:ext cx="2483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000" dirty="0">
                <a:solidFill>
                  <a:schemeClr val="bg1"/>
                </a:solidFill>
                <a:sym typeface="Wingdings" pitchFamily="2" charset="2"/>
              </a:rPr>
              <a:t>              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AD981D3-7B9E-2B4C-A27D-81C213612E8A}"/>
              </a:ext>
            </a:extLst>
          </p:cNvPr>
          <p:cNvSpPr txBox="1"/>
          <p:nvPr/>
        </p:nvSpPr>
        <p:spPr>
          <a:xfrm>
            <a:off x="974101" y="2858438"/>
            <a:ext cx="3877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2800" dirty="0">
                <a:solidFill>
                  <a:schemeClr val="bg1"/>
                </a:solidFill>
                <a:sym typeface="Wingdings" pitchFamily="2" charset="2"/>
              </a:rPr>
              <a:t>（</a:t>
            </a:r>
            <a:r>
              <a:rPr kumimoji="1" lang="en-US" altLang="zh-Hans" sz="2800" dirty="0">
                <a:solidFill>
                  <a:schemeClr val="bg1"/>
                </a:solidFill>
                <a:sym typeface="Wingdings" pitchFamily="2" charset="2"/>
              </a:rPr>
              <a:t>3</a:t>
            </a:r>
            <a:r>
              <a:rPr kumimoji="1" lang="zh-Hans" altLang="en-US" sz="2800" dirty="0">
                <a:solidFill>
                  <a:schemeClr val="bg1"/>
                </a:solidFill>
                <a:sym typeface="Wingdings" pitchFamily="2" charset="2"/>
              </a:rPr>
              <a:t>） </a:t>
            </a:r>
            <a:r>
              <a:rPr kumimoji="1" lang="en-US" altLang="zh-CN" sz="2800" dirty="0">
                <a:solidFill>
                  <a:schemeClr val="bg1"/>
                </a:solidFill>
              </a:rPr>
              <a:t>1</a:t>
            </a:r>
            <a:r>
              <a:rPr kumimoji="1" lang="zh-Hans" altLang="en-US" sz="2800" dirty="0">
                <a:solidFill>
                  <a:schemeClr val="bg1"/>
                </a:solidFill>
              </a:rPr>
              <a:t>和</a:t>
            </a:r>
            <a:r>
              <a:rPr kumimoji="1" lang="en-US" altLang="zh-Hans" sz="2800" dirty="0">
                <a:solidFill>
                  <a:schemeClr val="bg1"/>
                </a:solidFill>
              </a:rPr>
              <a:t>1</a:t>
            </a:r>
            <a:r>
              <a:rPr kumimoji="1" lang="zh-Hans" altLang="en-US" sz="2800" dirty="0">
                <a:solidFill>
                  <a:schemeClr val="bg1"/>
                </a:solidFill>
              </a:rPr>
              <a:t>不正交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C1D7879-0A14-824D-B55E-6AF775540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376" y="3585611"/>
            <a:ext cx="2009752" cy="8966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BF5DC75-C088-0641-97BE-E55B81EFB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263" y="4579925"/>
            <a:ext cx="1740659" cy="1160439"/>
          </a:xfrm>
          <a:prstGeom prst="rect">
            <a:avLst/>
          </a:prstGeom>
        </p:spPr>
      </p:pic>
      <p:sp>
        <p:nvSpPr>
          <p:cNvPr id="10" name="框架 9">
            <a:extLst>
              <a:ext uri="{FF2B5EF4-FFF2-40B4-BE49-F238E27FC236}">
                <a16:creationId xmlns:a16="http://schemas.microsoft.com/office/drawing/2014/main" id="{8E6CE7A5-FAB4-AC4E-960D-CF707211A3BD}"/>
              </a:ext>
            </a:extLst>
          </p:cNvPr>
          <p:cNvSpPr/>
          <p:nvPr/>
        </p:nvSpPr>
        <p:spPr bwMode="auto">
          <a:xfrm>
            <a:off x="870056" y="2730520"/>
            <a:ext cx="4819512" cy="3191213"/>
          </a:xfrm>
          <a:prstGeom prst="frame">
            <a:avLst>
              <a:gd name="adj1" fmla="val 1010"/>
            </a:avLst>
          </a:prstGeom>
          <a:solidFill>
            <a:schemeClr val="accent1">
              <a:alpha val="74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Rectangle 12"/>
          <p:cNvSpPr txBox="1">
            <a:spLocks noChangeArrowheads="1"/>
          </p:cNvSpPr>
          <p:nvPr/>
        </p:nvSpPr>
        <p:spPr bwMode="auto">
          <a:xfrm>
            <a:off x="2476560" y="152400"/>
            <a:ext cx="648805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kern="1200">
                <a:solidFill>
                  <a:schemeClr val="tx2"/>
                </a:solidFill>
                <a:latin typeface="+mj-lt"/>
                <a:ea typeface="+mj-ea"/>
                <a:cs typeface="黑体" charset="0"/>
                <a:sym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r" eaLnBrk="1" hangingPunct="1"/>
            <a:r>
              <a:rPr kumimoji="0" lang="zh-CN" altLang="en-US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复习参考</a:t>
            </a:r>
            <a:r>
              <a:rPr kumimoji="0" lang="en-US" altLang="zh-CN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3</a:t>
            </a:r>
            <a:r>
              <a:rPr kumimoji="0" lang="zh-CN" altLang="en-US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：正交函数集的推导</a:t>
            </a:r>
            <a:endParaRPr kumimoji="0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6664370"/>
      </p:ext>
    </p:extLst>
  </p:cSld>
  <p:clrMapOvr>
    <a:masterClrMapping/>
  </p:clrMapOvr>
  <p:transition advTm="578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>
            <a:spLocks noChangeArrowheads="1"/>
          </p:cNvSpPr>
          <p:nvPr/>
        </p:nvSpPr>
        <p:spPr bwMode="auto">
          <a:xfrm>
            <a:off x="2025954" y="1339850"/>
            <a:ext cx="4798406" cy="2864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4500" dirty="0">
                <a:solidFill>
                  <a:schemeClr val="bg1"/>
                </a:solidFill>
                <a:latin typeface="黑体" panose="02010609060101010101" pitchFamily="49" charset="-122"/>
                <a:sym typeface="黑体" panose="02010609060101010101" pitchFamily="49" charset="-122"/>
              </a:rPr>
              <a:t>“信号处理原理”</a:t>
            </a:r>
          </a:p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4500" dirty="0">
                <a:solidFill>
                  <a:schemeClr val="bg1"/>
                </a:solidFill>
                <a:latin typeface="黑体" panose="02010609060101010101" pitchFamily="49" charset="-122"/>
                <a:sym typeface="黑体" panose="02010609060101010101" pitchFamily="49" charset="-122"/>
              </a:rPr>
              <a:t>是</a:t>
            </a:r>
            <a:r>
              <a:rPr kumimoji="0" lang="zh-CN" altLang="en-US" sz="4500" dirty="0">
                <a:solidFill>
                  <a:srgbClr val="008000"/>
                </a:solidFill>
                <a:latin typeface="黑体" panose="02010609060101010101" pitchFamily="49" charset="-122"/>
                <a:sym typeface="黑体" panose="02010609060101010101" pitchFamily="49" charset="-122"/>
              </a:rPr>
              <a:t>数学</a:t>
            </a:r>
            <a:r>
              <a:rPr kumimoji="0" lang="zh-CN" altLang="en-US" sz="4500" dirty="0">
                <a:solidFill>
                  <a:schemeClr val="bg1"/>
                </a:solidFill>
                <a:latin typeface="黑体" panose="02010609060101010101" pitchFamily="49" charset="-122"/>
                <a:sym typeface="黑体" panose="02010609060101010101" pitchFamily="49" charset="-122"/>
              </a:rPr>
              <a:t>？</a:t>
            </a:r>
            <a:r>
              <a:rPr kumimoji="0" lang="zh-CN" altLang="en-US" sz="4500" dirty="0">
                <a:solidFill>
                  <a:srgbClr val="0033CC"/>
                </a:solidFill>
                <a:latin typeface="黑体" panose="02010609060101010101" pitchFamily="49" charset="-122"/>
                <a:sym typeface="黑体" panose="02010609060101010101" pitchFamily="49" charset="-122"/>
              </a:rPr>
              <a:t>物理</a:t>
            </a:r>
            <a:r>
              <a:rPr kumimoji="0" lang="zh-CN" altLang="en-US" sz="4500" dirty="0">
                <a:solidFill>
                  <a:schemeClr val="bg1"/>
                </a:solidFill>
                <a:latin typeface="黑体" panose="02010609060101010101" pitchFamily="49" charset="-122"/>
                <a:sym typeface="黑体" panose="02010609060101010101" pitchFamily="49" charset="-122"/>
              </a:rPr>
              <a:t>？</a:t>
            </a:r>
          </a:p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4500" dirty="0">
                <a:solidFill>
                  <a:schemeClr val="bg1"/>
                </a:solidFill>
                <a:latin typeface="黑体" panose="02010609060101010101" pitchFamily="49" charset="-122"/>
                <a:sym typeface="黑体" panose="02010609060101010101" pitchFamily="49" charset="-122"/>
              </a:rPr>
              <a:t>还是</a:t>
            </a:r>
            <a:r>
              <a:rPr kumimoji="0" lang="zh-CN" altLang="en-US" sz="4500" dirty="0">
                <a:solidFill>
                  <a:srgbClr val="7030A0"/>
                </a:solidFill>
                <a:latin typeface="黑体" panose="02010609060101010101" pitchFamily="49" charset="-122"/>
                <a:sym typeface="黑体" panose="02010609060101010101" pitchFamily="49" charset="-122"/>
              </a:rPr>
              <a:t>计算机</a:t>
            </a:r>
            <a:r>
              <a:rPr kumimoji="0" lang="zh-CN" altLang="en-US" sz="4500" dirty="0">
                <a:solidFill>
                  <a:schemeClr val="bg1"/>
                </a:solidFill>
                <a:latin typeface="黑体" panose="02010609060101010101" pitchFamily="49" charset="-122"/>
                <a:sym typeface="黑体" panose="02010609060101010101" pitchFamily="49" charset="-122"/>
              </a:rPr>
              <a:t>？</a:t>
            </a:r>
            <a:endParaRPr kumimoji="0" lang="zh-CN" altLang="en-US" sz="4500" dirty="0">
              <a:solidFill>
                <a:schemeClr val="bg1"/>
              </a:solidFill>
              <a:latin typeface="黑体" panose="02010609060101010101" pitchFamily="49" charset="-122"/>
            </a:endParaRPr>
          </a:p>
        </p:txBody>
      </p:sp>
      <p:sp>
        <p:nvSpPr>
          <p:cNvPr id="12291" name="Text Box 3"/>
          <p:cNvSpPr>
            <a:spLocks noChangeArrowheads="1"/>
          </p:cNvSpPr>
          <p:nvPr/>
        </p:nvSpPr>
        <p:spPr bwMode="auto">
          <a:xfrm>
            <a:off x="120650" y="133350"/>
            <a:ext cx="3225800" cy="703263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zh-CN" altLang="en-US" sz="4000" b="1">
                <a:solidFill>
                  <a:srgbClr val="FFFF00"/>
                </a:solidFill>
                <a:ea typeface="楷体_GB2312"/>
                <a:cs typeface="楷体_GB2312"/>
              </a:rPr>
              <a:t>关于学习方法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13316" name="TextBox 1"/>
          <p:cNvSpPr>
            <a:spLocks noChangeArrowheads="1"/>
          </p:cNvSpPr>
          <p:nvPr/>
        </p:nvSpPr>
        <p:spPr bwMode="auto">
          <a:xfrm>
            <a:off x="730874" y="5084763"/>
            <a:ext cx="73885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zh-CN" altLang="en-US" sz="2400" dirty="0">
                <a:solidFill>
                  <a:srgbClr val="000066"/>
                </a:solidFill>
                <a:latin typeface="+mj-ea"/>
                <a:ea typeface="+mj-ea"/>
              </a:rPr>
              <a:t>物理</a:t>
            </a:r>
            <a:r>
              <a:rPr kumimoji="0" lang="zh-CN" altLang="en-US" sz="2400" dirty="0">
                <a:solidFill>
                  <a:srgbClr val="FF0000"/>
                </a:solidFill>
                <a:latin typeface="+mj-ea"/>
                <a:ea typeface="+mj-ea"/>
              </a:rPr>
              <a:t>现象</a:t>
            </a:r>
            <a:r>
              <a:rPr kumimoji="0" lang="en-US" altLang="zh-CN" sz="2400" dirty="0">
                <a:solidFill>
                  <a:srgbClr val="000066"/>
                </a:solidFill>
                <a:latin typeface="+mj-ea"/>
                <a:ea typeface="+mj-ea"/>
                <a:sym typeface="Wingdings" panose="05000000000000000000" pitchFamily="2" charset="2"/>
              </a:rPr>
              <a:t></a:t>
            </a:r>
            <a:r>
              <a:rPr kumimoji="0" lang="zh-CN" altLang="en-US" sz="2400" dirty="0">
                <a:solidFill>
                  <a:srgbClr val="000066"/>
                </a:solidFill>
                <a:latin typeface="+mj-ea"/>
                <a:ea typeface="+mj-ea"/>
                <a:sym typeface="Wingdings" panose="05000000000000000000" pitchFamily="2" charset="2"/>
              </a:rPr>
              <a:t>物理</a:t>
            </a:r>
            <a:r>
              <a:rPr kumimoji="0" lang="zh-CN" altLang="en-US" sz="2400" dirty="0">
                <a:solidFill>
                  <a:srgbClr val="FF0000"/>
                </a:solidFill>
                <a:latin typeface="+mj-ea"/>
                <a:ea typeface="+mj-ea"/>
                <a:sym typeface="Wingdings" panose="05000000000000000000" pitchFamily="2" charset="2"/>
              </a:rPr>
              <a:t>规律</a:t>
            </a:r>
            <a:r>
              <a:rPr kumimoji="0" lang="en-US" altLang="zh-CN" sz="2400" dirty="0">
                <a:solidFill>
                  <a:srgbClr val="000066"/>
                </a:solidFill>
                <a:latin typeface="+mj-ea"/>
                <a:ea typeface="+mj-ea"/>
                <a:sym typeface="Wingdings" panose="05000000000000000000" pitchFamily="2" charset="2"/>
              </a:rPr>
              <a:t></a:t>
            </a:r>
            <a:r>
              <a:rPr kumimoji="0" lang="zh-CN" altLang="en-US" sz="2400" dirty="0">
                <a:solidFill>
                  <a:srgbClr val="000066"/>
                </a:solidFill>
                <a:latin typeface="+mj-ea"/>
                <a:ea typeface="+mj-ea"/>
                <a:sym typeface="Wingdings" panose="05000000000000000000" pitchFamily="2" charset="2"/>
              </a:rPr>
              <a:t>数学</a:t>
            </a:r>
            <a:r>
              <a:rPr kumimoji="0" lang="zh-CN" altLang="en-US" sz="2400" dirty="0">
                <a:solidFill>
                  <a:srgbClr val="FF0000"/>
                </a:solidFill>
                <a:latin typeface="+mj-ea"/>
                <a:ea typeface="+mj-ea"/>
                <a:sym typeface="Wingdings" panose="05000000000000000000" pitchFamily="2" charset="2"/>
              </a:rPr>
              <a:t>工具</a:t>
            </a:r>
            <a:r>
              <a:rPr kumimoji="0" lang="en-US" altLang="zh-CN" sz="2400" dirty="0">
                <a:solidFill>
                  <a:srgbClr val="000066"/>
                </a:solidFill>
                <a:latin typeface="+mj-ea"/>
                <a:ea typeface="+mj-ea"/>
                <a:sym typeface="Wingdings" panose="05000000000000000000" pitchFamily="2" charset="2"/>
              </a:rPr>
              <a:t></a:t>
            </a:r>
            <a:r>
              <a:rPr kumimoji="0" lang="zh-CN" altLang="en-US" sz="2400" dirty="0">
                <a:solidFill>
                  <a:srgbClr val="000066"/>
                </a:solidFill>
                <a:latin typeface="+mj-ea"/>
                <a:ea typeface="+mj-ea"/>
                <a:sym typeface="Wingdings" panose="05000000000000000000" pitchFamily="2" charset="2"/>
              </a:rPr>
              <a:t>计算机</a:t>
            </a:r>
            <a:r>
              <a:rPr kumimoji="0" lang="zh-CN" altLang="en-US" sz="2400" dirty="0">
                <a:solidFill>
                  <a:srgbClr val="FF0000"/>
                </a:solidFill>
                <a:latin typeface="+mj-ea"/>
                <a:ea typeface="+mj-ea"/>
                <a:sym typeface="Wingdings" panose="05000000000000000000" pitchFamily="2" charset="2"/>
              </a:rPr>
              <a:t>处理</a:t>
            </a:r>
            <a:endParaRPr kumimoji="0" lang="en-US" altLang="zh-CN" sz="2400" dirty="0">
              <a:solidFill>
                <a:srgbClr val="FF0000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58992" y="5594288"/>
            <a:ext cx="18886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+mj-ea"/>
                <a:sym typeface="Wingdings" panose="05000000000000000000" pitchFamily="2" charset="2"/>
              </a:rPr>
              <a:t>   方法论？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03881" y="5575041"/>
            <a:ext cx="2042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+mj-ea"/>
                <a:sym typeface="Wingdings" panose="05000000000000000000" pitchFamily="2" charset="2"/>
              </a:rPr>
              <a:t>精确</a:t>
            </a:r>
            <a:r>
              <a:rPr lang="en-US" altLang="zh-CN" b="1" dirty="0">
                <a:solidFill>
                  <a:schemeClr val="bg1"/>
                </a:solidFill>
                <a:latin typeface="+mj-ea"/>
                <a:sym typeface="Wingdings" panose="05000000000000000000" pitchFamily="2" charset="2"/>
              </a:rPr>
              <a:t>or</a:t>
            </a:r>
            <a:r>
              <a:rPr lang="zh-CN" altLang="en-US" b="1" dirty="0">
                <a:solidFill>
                  <a:schemeClr val="bg1"/>
                </a:solidFill>
                <a:latin typeface="+mj-ea"/>
                <a:sym typeface="Wingdings" panose="05000000000000000000" pitchFamily="2" charset="2"/>
              </a:rPr>
              <a:t>近似？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70480" y="5575040"/>
            <a:ext cx="2042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+mj-ea"/>
                <a:sym typeface="Wingdings" panose="05000000000000000000" pitchFamily="2" charset="2"/>
              </a:rPr>
              <a:t>连续</a:t>
            </a:r>
            <a:r>
              <a:rPr lang="en-US" altLang="zh-CN" b="1" dirty="0">
                <a:solidFill>
                  <a:schemeClr val="bg1"/>
                </a:solidFill>
                <a:latin typeface="+mj-ea"/>
                <a:sym typeface="Wingdings" panose="05000000000000000000" pitchFamily="2" charset="2"/>
              </a:rPr>
              <a:t>or</a:t>
            </a:r>
            <a:r>
              <a:rPr lang="zh-CN" altLang="en-US" b="1" dirty="0">
                <a:solidFill>
                  <a:schemeClr val="bg1"/>
                </a:solidFill>
                <a:latin typeface="+mj-ea"/>
                <a:sym typeface="Wingdings" panose="05000000000000000000" pitchFamily="2" charset="2"/>
              </a:rPr>
              <a:t>离散？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Tm="320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ldLvl="0" autoUpdateAnimBg="0"/>
      <p:bldP spid="2" grpId="0"/>
      <p:bldP spid="6" grpId="0"/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FC70F5CC-4DCD-4924-BCC8-46E5F1152A8F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70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576263" y="914400"/>
            <a:ext cx="7056437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</a:rPr>
              <a:t>正交函数集</a:t>
            </a:r>
            <a:endParaRPr kumimoji="0" lang="zh-CN" altLang="en-US" b="1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sp>
        <p:nvSpPr>
          <p:cNvPr id="50181" name="Rectangle 1"/>
          <p:cNvSpPr>
            <a:spLocks noChangeArrowheads="1"/>
          </p:cNvSpPr>
          <p:nvPr/>
        </p:nvSpPr>
        <p:spPr bwMode="auto">
          <a:xfrm>
            <a:off x="472975" y="1369648"/>
            <a:ext cx="7591425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marL="457200" lvl="1" indent="0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kumimoji="0" lang="en-US" altLang="zh-Hans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zh-Hans" altLang="en-US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、证明</a:t>
            </a:r>
            <a:r>
              <a:rPr kumimoji="0"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三角函数序列</a:t>
            </a:r>
            <a:r>
              <a:rPr kumimoji="0"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{1, cos(</a:t>
            </a:r>
            <a:r>
              <a:rPr kumimoji="0" lang="el-GR" altLang="zh-CN" sz="20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ω</a:t>
            </a:r>
            <a:r>
              <a:rPr kumimoji="0" lang="en-US" altLang="zh-CN" sz="2000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20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kumimoji="0"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+</a:t>
            </a:r>
            <a:r>
              <a:rPr kumimoji="0" lang="el-GR" altLang="zh-CN" sz="20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φ</a:t>
            </a:r>
            <a:r>
              <a:rPr kumimoji="0" lang="en-US" altLang="zh-CN" sz="2000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), cos(2</a:t>
            </a:r>
            <a:r>
              <a:rPr kumimoji="0" lang="el-GR" altLang="zh-CN" sz="20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ω</a:t>
            </a:r>
            <a:r>
              <a:rPr kumimoji="0" lang="en-US" altLang="zh-CN" sz="2000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20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kumimoji="0"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+</a:t>
            </a:r>
            <a:r>
              <a:rPr kumimoji="0" lang="el-GR" altLang="zh-CN" sz="20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φ</a:t>
            </a:r>
            <a:r>
              <a:rPr kumimoji="0" lang="en-US" altLang="zh-CN" sz="2000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kumimoji="0"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), …, cos(n</a:t>
            </a:r>
            <a:r>
              <a:rPr kumimoji="0" lang="el-GR" altLang="zh-CN" sz="20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ω</a:t>
            </a:r>
            <a:r>
              <a:rPr kumimoji="0" lang="en-US" altLang="zh-CN" sz="2000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20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kumimoji="0"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+</a:t>
            </a:r>
            <a:r>
              <a:rPr kumimoji="0" lang="el-GR" altLang="zh-CN" sz="20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φ</a:t>
            </a:r>
            <a:r>
              <a:rPr kumimoji="0" lang="en-US" altLang="zh-CN" sz="2000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kumimoji="0"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)}</a:t>
            </a:r>
            <a:r>
              <a:rPr kumimoji="0"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是在</a:t>
            </a:r>
            <a:r>
              <a:rPr kumimoji="0"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[0, 2</a:t>
            </a:r>
            <a:r>
              <a:rPr kumimoji="0"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</a:t>
            </a:r>
            <a:r>
              <a:rPr kumimoji="0"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kumimoji="0" lang="el-GR" altLang="zh-CN" sz="20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ω</a:t>
            </a:r>
            <a:r>
              <a:rPr kumimoji="0" lang="en-US" altLang="zh-CN" sz="2000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]</a:t>
            </a:r>
            <a:r>
              <a:rPr kumimoji="0"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区间的正交函数集</a:t>
            </a:r>
            <a:endParaRPr kumimoji="0"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endParaRPr kumimoji="0" lang="zh-CN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</a:t>
            </a:r>
            <a:endParaRPr kumimoji="0" lang="en-US" altLang="zh-CN" sz="2400" baseline="-250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90B0B5D-6333-2D45-9D79-08DB3D3DA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401" y="2984002"/>
            <a:ext cx="5009331" cy="92277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6537B65-23A0-4946-BBF0-6BA81DB23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104" y="4896831"/>
            <a:ext cx="4173973" cy="7109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C3B0C0B-4157-0543-93B6-FF88530F7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5801" y="5670516"/>
            <a:ext cx="5960119" cy="9132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3B7D1C0-DA23-9E44-A380-455627624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0203" y="3939227"/>
            <a:ext cx="3401722" cy="74123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D0D2BD9-F52F-8A4B-BA11-E63D13340B85}"/>
              </a:ext>
            </a:extLst>
          </p:cNvPr>
          <p:cNvSpPr txBox="1"/>
          <p:nvPr/>
        </p:nvSpPr>
        <p:spPr>
          <a:xfrm>
            <a:off x="1009752" y="2501636"/>
            <a:ext cx="2483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2000" dirty="0">
                <a:solidFill>
                  <a:schemeClr val="bg1"/>
                </a:solidFill>
                <a:sym typeface="Wingdings" pitchFamily="2" charset="2"/>
              </a:rPr>
              <a:t>（</a:t>
            </a:r>
            <a:r>
              <a:rPr kumimoji="1" lang="en-US" altLang="zh-Hans" sz="2000" dirty="0">
                <a:solidFill>
                  <a:schemeClr val="bg1"/>
                </a:solidFill>
                <a:sym typeface="Wingdings" pitchFamily="2" charset="2"/>
              </a:rPr>
              <a:t>4</a:t>
            </a:r>
            <a:r>
              <a:rPr kumimoji="1" lang="zh-Hans" altLang="en-US" sz="2000" dirty="0">
                <a:solidFill>
                  <a:schemeClr val="bg1"/>
                </a:solidFill>
                <a:sym typeface="Wingdings" pitchFamily="2" charset="2"/>
              </a:rPr>
              <a:t>）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AA323BF-3126-3043-9911-60CD862A3399}"/>
                  </a:ext>
                </a:extLst>
              </p:cNvPr>
              <p:cNvSpPr txBox="1"/>
              <p:nvPr/>
            </p:nvSpPr>
            <p:spPr>
              <a:xfrm>
                <a:off x="1674448" y="2482586"/>
                <a:ext cx="55868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Han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cos</m:t>
                    </m:r>
                    <m:r>
                      <a:rPr kumimoji="1" lang="en-US" altLang="zh-Han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kumimoji="1" lang="en-US" altLang="zh-Han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kumimoji="1" lang="en-US" altLang="zh-Han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an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kumimoji="1" lang="en-US" altLang="zh-Han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Han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Han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an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kumimoji="1" lang="en-US" altLang="zh-Han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kumimoji="1" lang="en-US" altLang="zh-Han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Hans" altLang="en-US" dirty="0">
                    <a:solidFill>
                      <a:schemeClr val="bg1"/>
                    </a:solidFill>
                  </a:rPr>
                  <a:t>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Hans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cos</m:t>
                    </m:r>
                    <m:r>
                      <a:rPr kumimoji="1" lang="en-US" altLang="zh-Han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kumimoji="1" lang="en-US" altLang="zh-Han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kumimoji="1" lang="en-US" altLang="zh-Han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an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kumimoji="1" lang="en-US" altLang="zh-Han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Han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Han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an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kumimoji="1" lang="en-US" altLang="zh-Han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kumimoji="1" lang="en-US" altLang="zh-Han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Hans" altLang="en-US" dirty="0">
                    <a:solidFill>
                      <a:schemeClr val="bg1"/>
                    </a:solidFill>
                  </a:rPr>
                  <a:t> 不正交 </a:t>
                </a:r>
                <a:endParaRPr kumimoji="1"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AA323BF-3126-3043-9911-60CD862A3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448" y="2482586"/>
                <a:ext cx="5586834" cy="461665"/>
              </a:xfrm>
              <a:prstGeom prst="rect">
                <a:avLst/>
              </a:prstGeom>
              <a:blipFill>
                <a:blip r:embed="rId6"/>
                <a:stretch>
                  <a:fillRect t="-13158" b="-21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框架 4">
            <a:extLst>
              <a:ext uri="{FF2B5EF4-FFF2-40B4-BE49-F238E27FC236}">
                <a16:creationId xmlns:a16="http://schemas.microsoft.com/office/drawing/2014/main" id="{DC428AF9-FDA8-9548-9A09-24F472E27DEE}"/>
              </a:ext>
            </a:extLst>
          </p:cNvPr>
          <p:cNvSpPr/>
          <p:nvPr/>
        </p:nvSpPr>
        <p:spPr bwMode="auto">
          <a:xfrm>
            <a:off x="1009752" y="2381280"/>
            <a:ext cx="7264192" cy="4330576"/>
          </a:xfrm>
          <a:prstGeom prst="frame">
            <a:avLst>
              <a:gd name="adj1" fmla="val 1010"/>
            </a:avLst>
          </a:prstGeom>
          <a:solidFill>
            <a:schemeClr val="accent1">
              <a:alpha val="74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Rectangle 12"/>
          <p:cNvSpPr txBox="1">
            <a:spLocks noChangeArrowheads="1"/>
          </p:cNvSpPr>
          <p:nvPr/>
        </p:nvSpPr>
        <p:spPr bwMode="auto">
          <a:xfrm>
            <a:off x="2476560" y="152400"/>
            <a:ext cx="648805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kern="1200">
                <a:solidFill>
                  <a:schemeClr val="tx2"/>
                </a:solidFill>
                <a:latin typeface="+mj-lt"/>
                <a:ea typeface="+mj-ea"/>
                <a:cs typeface="黑体" charset="0"/>
                <a:sym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r" eaLnBrk="1" hangingPunct="1"/>
            <a:r>
              <a:rPr kumimoji="0" lang="zh-CN" altLang="en-US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复习参考</a:t>
            </a:r>
            <a:r>
              <a:rPr kumimoji="0" lang="en-US" altLang="zh-CN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3</a:t>
            </a:r>
            <a:r>
              <a:rPr kumimoji="0" lang="zh-CN" altLang="en-US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：正交函数集的推导</a:t>
            </a:r>
            <a:endParaRPr kumimoji="0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5311930"/>
      </p:ext>
    </p:extLst>
  </p:cSld>
  <p:clrMapOvr>
    <a:masterClrMapping/>
  </p:clrMapOvr>
  <p:transition advTm="578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E71D1CFE-1886-46F9-B3E6-836C4DA8CF3C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8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12938" y="1844674"/>
            <a:ext cx="5334000" cy="4098853"/>
          </a:xfrm>
        </p:spPr>
        <p:txBody>
          <a:bodyPr/>
          <a:lstStyle/>
          <a:p>
            <a:pPr marL="342900" indent="-342900" algn="l" eaLnBrk="1" hangingPunct="1">
              <a:lnSpc>
                <a:spcPct val="150000"/>
              </a:lnSpc>
              <a:spcBef>
                <a:spcPts val="1200"/>
              </a:spcBef>
              <a:buFontTx/>
              <a:buChar char="•"/>
            </a:pPr>
            <a:r>
              <a:rPr kumimoji="0" lang="zh-CN" altLang="en-US" sz="3200" b="1" dirty="0">
                <a:solidFill>
                  <a:schemeClr val="bg1"/>
                </a:solidFill>
              </a:rPr>
              <a:t>信号的概念</a:t>
            </a:r>
            <a:endParaRPr kumimoji="0" lang="en-US" altLang="zh-CN" sz="3200" b="1" dirty="0"/>
          </a:p>
          <a:p>
            <a:pPr marL="342900" indent="-342900" algn="l" eaLnBrk="1" hangingPunct="1">
              <a:lnSpc>
                <a:spcPct val="150000"/>
              </a:lnSpc>
              <a:spcBef>
                <a:spcPts val="1200"/>
              </a:spcBef>
              <a:buFontTx/>
              <a:buChar char="•"/>
            </a:pPr>
            <a:r>
              <a:rPr kumimoji="0" lang="zh-CN" altLang="en-US" sz="3200" b="1" dirty="0">
                <a:solidFill>
                  <a:schemeClr val="bg1"/>
                </a:solidFill>
              </a:rPr>
              <a:t>信号的描述</a:t>
            </a:r>
            <a:endParaRPr kumimoji="0" lang="en-US" altLang="zh-CN" sz="3200" b="1" dirty="0">
              <a:solidFill>
                <a:schemeClr val="bg1"/>
              </a:solidFill>
            </a:endParaRPr>
          </a:p>
          <a:p>
            <a:pPr marL="342900" indent="-342900" algn="l" eaLnBrk="1" hangingPunct="1">
              <a:lnSpc>
                <a:spcPct val="150000"/>
              </a:lnSpc>
              <a:spcBef>
                <a:spcPts val="1200"/>
              </a:spcBef>
              <a:buFontTx/>
              <a:buChar char="•"/>
            </a:pPr>
            <a:r>
              <a:rPr kumimoji="0" lang="zh-CN" altLang="en-US" sz="3200" b="1" dirty="0">
                <a:solidFill>
                  <a:schemeClr val="bg1"/>
                </a:solidFill>
              </a:rPr>
              <a:t>欧拉公式</a:t>
            </a:r>
            <a:endParaRPr kumimoji="0" lang="en-US" altLang="zh-CN" sz="3200" b="1" dirty="0">
              <a:solidFill>
                <a:schemeClr val="bg1"/>
              </a:solidFill>
            </a:endParaRPr>
          </a:p>
          <a:p>
            <a:pPr marL="342900" indent="-342900" algn="l" eaLnBrk="1" hangingPunct="1">
              <a:lnSpc>
                <a:spcPct val="150000"/>
              </a:lnSpc>
              <a:spcBef>
                <a:spcPts val="1200"/>
              </a:spcBef>
              <a:buFontTx/>
              <a:buChar char="•"/>
            </a:pPr>
            <a:r>
              <a:rPr kumimoji="0" lang="zh-CN" altLang="en-US" sz="3200" b="1" dirty="0">
                <a:solidFill>
                  <a:schemeClr val="bg1"/>
                </a:solidFill>
              </a:rPr>
              <a:t>函数分解</a:t>
            </a:r>
            <a:endParaRPr kumimoji="0" lang="en-US" altLang="zh-CN" sz="3200" b="1" dirty="0">
              <a:solidFill>
                <a:schemeClr val="bg1"/>
              </a:solidFill>
            </a:endParaRPr>
          </a:p>
        </p:txBody>
      </p:sp>
      <p:sp>
        <p:nvSpPr>
          <p:cNvPr id="13316" name="Text Box 4"/>
          <p:cNvSpPr>
            <a:spLocks noChangeArrowheads="1"/>
          </p:cNvSpPr>
          <p:nvPr/>
        </p:nvSpPr>
        <p:spPr bwMode="auto">
          <a:xfrm>
            <a:off x="58738" y="190500"/>
            <a:ext cx="88884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zh-CN" altLang="en-US" sz="3600">
                <a:solidFill>
                  <a:srgbClr val="80008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第一章 信号的基本概念与数学基础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</p:spTree>
  </p:cSld>
  <p:clrMapOvr>
    <a:masterClrMapping/>
  </p:clrMapOvr>
  <p:transition advTm="11078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E71D1CFE-1886-46F9-B3E6-836C4DA8CF3C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9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12938" y="1844674"/>
            <a:ext cx="5334000" cy="4098853"/>
          </a:xfrm>
        </p:spPr>
        <p:txBody>
          <a:bodyPr/>
          <a:lstStyle/>
          <a:p>
            <a:pPr marL="342900" indent="-342900" algn="l" eaLnBrk="1" hangingPunct="1">
              <a:lnSpc>
                <a:spcPct val="150000"/>
              </a:lnSpc>
              <a:spcBef>
                <a:spcPts val="1200"/>
              </a:spcBef>
              <a:buFontTx/>
              <a:buChar char="•"/>
            </a:pPr>
            <a:r>
              <a:rPr kumimoji="0" lang="zh-CN" altLang="en-US" sz="3200" b="1" dirty="0">
                <a:solidFill>
                  <a:srgbClr val="FF0000"/>
                </a:solidFill>
              </a:rPr>
              <a:t>信号的概念</a:t>
            </a:r>
            <a:endParaRPr kumimoji="0" lang="en-US" altLang="zh-CN" sz="3200" b="1" dirty="0">
              <a:solidFill>
                <a:srgbClr val="FF0000"/>
              </a:solidFill>
            </a:endParaRPr>
          </a:p>
          <a:p>
            <a:pPr marL="342900" indent="-342900" algn="l" eaLnBrk="1" hangingPunct="1">
              <a:lnSpc>
                <a:spcPct val="150000"/>
              </a:lnSpc>
              <a:spcBef>
                <a:spcPts val="1200"/>
              </a:spcBef>
              <a:buFontTx/>
              <a:buChar char="•"/>
            </a:pPr>
            <a:r>
              <a:rPr kumimoji="0" lang="zh-CN" altLang="en-US" sz="3200" b="1" dirty="0">
                <a:solidFill>
                  <a:schemeClr val="bg1"/>
                </a:solidFill>
              </a:rPr>
              <a:t>信号的描述</a:t>
            </a:r>
            <a:endParaRPr kumimoji="0" lang="en-US" altLang="zh-CN" sz="3200" b="1" dirty="0">
              <a:solidFill>
                <a:schemeClr val="bg1"/>
              </a:solidFill>
            </a:endParaRPr>
          </a:p>
          <a:p>
            <a:pPr marL="342900" indent="-342900" algn="l" eaLnBrk="1" hangingPunct="1">
              <a:lnSpc>
                <a:spcPct val="150000"/>
              </a:lnSpc>
              <a:spcBef>
                <a:spcPts val="1200"/>
              </a:spcBef>
              <a:buFontTx/>
              <a:buChar char="•"/>
            </a:pPr>
            <a:r>
              <a:rPr kumimoji="0" lang="zh-CN" altLang="en-US" sz="3200" b="1" dirty="0">
                <a:solidFill>
                  <a:schemeClr val="bg1"/>
                </a:solidFill>
              </a:rPr>
              <a:t>欧拉公式</a:t>
            </a:r>
            <a:endParaRPr kumimoji="0" lang="en-US" altLang="zh-CN" sz="3200" b="1" dirty="0">
              <a:solidFill>
                <a:schemeClr val="bg1"/>
              </a:solidFill>
            </a:endParaRPr>
          </a:p>
          <a:p>
            <a:pPr marL="342900" indent="-342900" algn="l" eaLnBrk="1" hangingPunct="1">
              <a:lnSpc>
                <a:spcPct val="150000"/>
              </a:lnSpc>
              <a:spcBef>
                <a:spcPts val="1200"/>
              </a:spcBef>
              <a:buFontTx/>
              <a:buChar char="•"/>
            </a:pPr>
            <a:r>
              <a:rPr kumimoji="0" lang="zh-CN" altLang="en-US" sz="3200" b="1" dirty="0">
                <a:solidFill>
                  <a:schemeClr val="bg1"/>
                </a:solidFill>
              </a:rPr>
              <a:t>函数分解</a:t>
            </a:r>
            <a:endParaRPr kumimoji="0" lang="en-US" altLang="zh-CN" sz="3200" b="1" dirty="0">
              <a:solidFill>
                <a:schemeClr val="bg1"/>
              </a:solidFill>
            </a:endParaRPr>
          </a:p>
        </p:txBody>
      </p:sp>
      <p:sp>
        <p:nvSpPr>
          <p:cNvPr id="13316" name="Text Box 4"/>
          <p:cNvSpPr>
            <a:spLocks noChangeArrowheads="1"/>
          </p:cNvSpPr>
          <p:nvPr/>
        </p:nvSpPr>
        <p:spPr bwMode="auto">
          <a:xfrm>
            <a:off x="58738" y="190500"/>
            <a:ext cx="88884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zh-CN" altLang="en-US" sz="3600">
                <a:solidFill>
                  <a:srgbClr val="80008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第一章 信号的基本概念与数学基础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8405384"/>
      </p:ext>
    </p:extLst>
  </p:cSld>
  <p:clrMapOvr>
    <a:masterClrMapping/>
  </p:clrMapOvr>
  <p:transition advTm="11078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1|6.9|6|6.7|31.5|41.2|14.2|19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0.5"/>
  <p:tag name="PROBLEMVOICEALLOWED" val="Fals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6.3|7.3|13.4|9.5|15.5|7.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0.5"/>
  <p:tag name="PROBLEMVOICEALLOWED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彗星型模板">
  <a:themeElements>
    <a:clrScheme name="">
      <a:dk1>
        <a:srgbClr val="5F5F5F"/>
      </a:dk1>
      <a:lt1>
        <a:srgbClr val="FFFFCC"/>
      </a:lt1>
      <a:dk2>
        <a:srgbClr val="000000"/>
      </a:dk2>
      <a:lt2>
        <a:srgbClr val="FFCC66"/>
      </a:lt2>
      <a:accent1>
        <a:srgbClr val="FF9933"/>
      </a:accent1>
      <a:accent2>
        <a:srgbClr val="CC0066"/>
      </a:accent2>
      <a:accent3>
        <a:srgbClr val="AAAAAA"/>
      </a:accent3>
      <a:accent4>
        <a:srgbClr val="DADAAE"/>
      </a:accent4>
      <a:accent5>
        <a:srgbClr val="FFCAAD"/>
      </a:accent5>
      <a:accent6>
        <a:srgbClr val="B9005C"/>
      </a:accent6>
      <a:hlink>
        <a:srgbClr val="CC00CC"/>
      </a:hlink>
      <a:folHlink>
        <a:srgbClr val="990099"/>
      </a:folHlink>
    </a:clrScheme>
    <a:fontScheme name="彗星型模板">
      <a:majorFont>
        <a:latin typeface="Times New Roman"/>
        <a:ea typeface="黑体"/>
        <a:cs typeface=""/>
      </a:majorFont>
      <a:minorFont>
        <a:latin typeface="Times New Roman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rgbClr val="FFFF00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rgbClr val="FFFF00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彗星型模板">
  <a:themeElements>
    <a:clrScheme name="">
      <a:dk1>
        <a:srgbClr val="5F5F5F"/>
      </a:dk1>
      <a:lt1>
        <a:srgbClr val="FFFFCC"/>
      </a:lt1>
      <a:dk2>
        <a:srgbClr val="000000"/>
      </a:dk2>
      <a:lt2>
        <a:srgbClr val="FFCC66"/>
      </a:lt2>
      <a:accent1>
        <a:srgbClr val="FF9933"/>
      </a:accent1>
      <a:accent2>
        <a:srgbClr val="CC0066"/>
      </a:accent2>
      <a:accent3>
        <a:srgbClr val="AAAAAA"/>
      </a:accent3>
      <a:accent4>
        <a:srgbClr val="DADAAE"/>
      </a:accent4>
      <a:accent5>
        <a:srgbClr val="FFCAAD"/>
      </a:accent5>
      <a:accent6>
        <a:srgbClr val="B9005C"/>
      </a:accent6>
      <a:hlink>
        <a:srgbClr val="CC00CC"/>
      </a:hlink>
      <a:folHlink>
        <a:srgbClr val="990099"/>
      </a:folHlink>
    </a:clrScheme>
    <a:fontScheme name="1_彗星型模板">
      <a:majorFont>
        <a:latin typeface="Times New Roman"/>
        <a:ea typeface="黑体"/>
        <a:cs typeface=""/>
      </a:majorFont>
      <a:minorFont>
        <a:latin typeface="Times New Roman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rgbClr val="FFFF00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rgbClr val="FFFF00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彗星型模板">
  <a:themeElements>
    <a:clrScheme name="">
      <a:dk1>
        <a:srgbClr val="5F5F5F"/>
      </a:dk1>
      <a:lt1>
        <a:srgbClr val="FFFFCC"/>
      </a:lt1>
      <a:dk2>
        <a:srgbClr val="000000"/>
      </a:dk2>
      <a:lt2>
        <a:srgbClr val="FFCC66"/>
      </a:lt2>
      <a:accent1>
        <a:srgbClr val="FF9933"/>
      </a:accent1>
      <a:accent2>
        <a:srgbClr val="CC0066"/>
      </a:accent2>
      <a:accent3>
        <a:srgbClr val="AAAAAA"/>
      </a:accent3>
      <a:accent4>
        <a:srgbClr val="DADAAE"/>
      </a:accent4>
      <a:accent5>
        <a:srgbClr val="FFCAAD"/>
      </a:accent5>
      <a:accent6>
        <a:srgbClr val="B9005C"/>
      </a:accent6>
      <a:hlink>
        <a:srgbClr val="CC00CC"/>
      </a:hlink>
      <a:folHlink>
        <a:srgbClr val="990099"/>
      </a:folHlink>
    </a:clrScheme>
    <a:fontScheme name="彗星型模板">
      <a:majorFont>
        <a:latin typeface="Times New Roman"/>
        <a:ea typeface="黑体"/>
        <a:cs typeface=""/>
      </a:majorFont>
      <a:minorFont>
        <a:latin typeface="Times New Roman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rgbClr val="FFFF00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rgbClr val="FFFF00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">
      <a:dk1>
        <a:srgbClr val="5F5F5F"/>
      </a:dk1>
      <a:lt1>
        <a:srgbClr val="FFFFCC"/>
      </a:lt1>
      <a:dk2>
        <a:srgbClr val="000000"/>
      </a:dk2>
      <a:lt2>
        <a:srgbClr val="FFCC66"/>
      </a:lt2>
      <a:accent1>
        <a:srgbClr val="FF9933"/>
      </a:accent1>
      <a:accent2>
        <a:srgbClr val="CC0066"/>
      </a:accent2>
      <a:accent3>
        <a:srgbClr val="AAAAAA"/>
      </a:accent3>
      <a:accent4>
        <a:srgbClr val="DADAAE"/>
      </a:accent4>
      <a:accent5>
        <a:srgbClr val="FFCAAD"/>
      </a:accent5>
      <a:accent6>
        <a:srgbClr val="B9005C"/>
      </a:accent6>
      <a:hlink>
        <a:srgbClr val="CC00CC"/>
      </a:hlink>
      <a:folHlink>
        <a:srgbClr val="99009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12854</TotalTime>
  <Pages>0</Pages>
  <Words>3894</Words>
  <Characters>0</Characters>
  <Application>Microsoft Macintosh PowerPoint</Application>
  <DocSecurity>0</DocSecurity>
  <PresentationFormat>全屏显示(4:3)</PresentationFormat>
  <Lines>0</Lines>
  <Paragraphs>600</Paragraphs>
  <Slides>70</Slides>
  <Notes>10</Notes>
  <HiddenSlides>0</HiddenSlides>
  <MMClips>12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70</vt:i4>
      </vt:variant>
    </vt:vector>
  </HeadingPairs>
  <TitlesOfParts>
    <vt:vector size="91" baseType="lpstr">
      <vt:lpstr>黑体</vt:lpstr>
      <vt:lpstr>华文楷体</vt:lpstr>
      <vt:lpstr>华文隶书</vt:lpstr>
      <vt:lpstr>华文细黑</vt:lpstr>
      <vt:lpstr>华文中宋</vt:lpstr>
      <vt:lpstr>楷体_GB2312</vt:lpstr>
      <vt:lpstr>隶书</vt:lpstr>
      <vt:lpstr>Microsoft Yahei</vt:lpstr>
      <vt:lpstr>Arial</vt:lpstr>
      <vt:lpstr>Cambria Math</vt:lpstr>
      <vt:lpstr>Impact</vt:lpstr>
      <vt:lpstr>Script MT Bold</vt:lpstr>
      <vt:lpstr>Symbol</vt:lpstr>
      <vt:lpstr>Times New Roman</vt:lpstr>
      <vt:lpstr>Verdana</vt:lpstr>
      <vt:lpstr>Wingdings</vt:lpstr>
      <vt:lpstr>彗星型模板</vt:lpstr>
      <vt:lpstr>1_彗星型模板</vt:lpstr>
      <vt:lpstr>2_彗星型模板</vt:lpstr>
      <vt:lpstr>位图图像</vt:lpstr>
      <vt:lpstr>Equation</vt:lpstr>
      <vt:lpstr>清华大学计算机科学与技术系</vt:lpstr>
      <vt:lpstr>其他信息</vt:lpstr>
      <vt:lpstr>教学参考书</vt:lpstr>
      <vt:lpstr>课程内容</vt:lpstr>
      <vt:lpstr>考核方式</vt:lpstr>
      <vt:lpstr>作业评分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声波转换成电信号：数字音频信号</vt:lpstr>
      <vt:lpstr>数字音频信号示例</vt:lpstr>
      <vt:lpstr>数字音频示例:换个空间（域）看信号</vt:lpstr>
      <vt:lpstr>信号处理及其目的</vt:lpstr>
      <vt:lpstr>信号处理及其目的</vt:lpstr>
      <vt:lpstr>信号处理及其目的</vt:lpstr>
      <vt:lpstr>信号处理及其目的</vt:lpstr>
      <vt:lpstr>数字信号处理(DSP)系统的发展</vt:lpstr>
      <vt:lpstr>数字信号处理(DSP)系统的突出优点</vt:lpstr>
      <vt:lpstr>数字信号处理(DSP)系统的突出优点</vt:lpstr>
      <vt:lpstr>PowerPoint 演示文稿</vt:lpstr>
      <vt:lpstr>PowerPoint 演示文稿</vt:lpstr>
      <vt:lpstr>数字信号处理的步骤</vt:lpstr>
      <vt:lpstr>数字信号处理的步骤</vt:lpstr>
      <vt:lpstr>PowerPoint 演示文稿</vt:lpstr>
      <vt:lpstr>信号描述方法</vt:lpstr>
      <vt:lpstr>信号描述方法</vt:lpstr>
      <vt:lpstr>信号的描述方法：不同域的波形</vt:lpstr>
      <vt:lpstr>信号描述方法</vt:lpstr>
      <vt:lpstr>信号描述示例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欧拉公式</vt:lpstr>
      <vt:lpstr>欧拉公式</vt:lpstr>
      <vt:lpstr>欧拉公式</vt:lpstr>
      <vt:lpstr>PowerPoint 演示文稿</vt:lpstr>
      <vt:lpstr>PowerPoint 演示文稿</vt:lpstr>
      <vt:lpstr>PowerPoint 演示文稿</vt:lpstr>
      <vt:lpstr>欧拉公式</vt:lpstr>
      <vt:lpstr>PowerPoint 演示文稿</vt:lpstr>
      <vt:lpstr>欧拉公式的应用：复指数信号的描述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向量正交</vt:lpstr>
      <vt:lpstr>向量正交</vt:lpstr>
      <vt:lpstr>函数正交</vt:lpstr>
      <vt:lpstr>函数正交</vt:lpstr>
      <vt:lpstr>函数正交</vt:lpstr>
      <vt:lpstr>第一周作业</vt:lpstr>
      <vt:lpstr>PowerPoint 演示文稿</vt:lpstr>
      <vt:lpstr>复习参考1：如何计算Sa函数的积分？</vt:lpstr>
      <vt:lpstr>复习参考2：欧拉公式的微分法推导</vt:lpstr>
      <vt:lpstr>复习参考2：正交函数集的推导</vt:lpstr>
      <vt:lpstr>PowerPoint 演示文稿</vt:lpstr>
      <vt:lpstr>PowerPoint 演示文稿</vt:lpstr>
      <vt:lpstr>PowerPoint 演示文稿</vt:lpstr>
      <vt:lpstr>PowerPoint 演示文稿</vt:lpstr>
    </vt:vector>
  </TitlesOfParts>
  <Company>Speech Lab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基本概念</dc:title>
  <dc:creator>Xu Mingxing</dc:creator>
  <cp:keywords>信号分类</cp:keywords>
  <cp:lastModifiedBy>Microsoft Office User</cp:lastModifiedBy>
  <cp:revision>3228</cp:revision>
  <cp:lastPrinted>2018-09-18T08:25:12Z</cp:lastPrinted>
  <dcterms:created xsi:type="dcterms:W3CDTF">2000-08-07T22:11:00Z</dcterms:created>
  <dcterms:modified xsi:type="dcterms:W3CDTF">2021-09-15T02:17:38Z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2052-9.1.0.4180</vt:lpwstr>
  </property>
</Properties>
</file>